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8288000" cy="10287000"/>
  <p:notesSz cx="6858000" cy="9144000"/>
  <p:embeddedFontLst>
    <p:embeddedFont>
      <p:font typeface="Outfit Bold" pitchFamily="2" charset="0"/>
      <p:regular r:id="rId21"/>
      <p:bold r:id="rId22"/>
    </p:embeddedFont>
    <p:embeddedFont>
      <p:font typeface="PT Sans Bold" panose="020B0703020203020204" pitchFamily="34" charset="0"/>
      <p:regular r:id="rId23"/>
      <p:bold r:id="rId24"/>
    </p:embeddedFont>
    <p:embeddedFont>
      <p:font typeface="Outfit Ultra-Bold" panose="020B0604020202020204" charset="0"/>
      <p:regular r:id="rId25"/>
    </p:embeddedFont>
    <p:embeddedFont>
      <p:font typeface="Calibri" panose="020F0502020204030204" pitchFamily="34" charset="0"/>
      <p:regular r:id="rId26"/>
      <p:bold r:id="rId27"/>
      <p:italic r:id="rId28"/>
      <p:boldItalic r:id="rId29"/>
    </p:embeddedFont>
    <p:embeddedFont>
      <p:font typeface="Outfit" pitchFamily="2" charset="0"/>
      <p:regular r:id="rId30"/>
      <p:bold r:id="rId31"/>
    </p:embeddedFont>
    <p:embeddedFont>
      <p:font typeface="PT Sans" panose="020B0503020203020204" pitchFamily="34"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5" d="100"/>
          <a:sy n="45" d="100"/>
        </p:scale>
        <p:origin x="864"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ableStyles" Target="tableStyles.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17.02.2026</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‹Nr.›</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Durch den natürlichen Treibhauseffekt besteht auf der Erde eine Durchschnittstemperatur von 15°C. Andernfalls wäre die Erde für uns nicht bewohnbar.</a:t>
            </a:r>
          </a:p>
          <a:p>
            <a:r>
              <a:rPr lang="en-US"/>
              <a:t>Quelle: https://www.umweltbundesamt.de/themen/klima-energie/klimawandel/klima-treibhauseffekt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Während die Ärmsten in Deutschland 2019 etwas über 3 Tonnen CO₂ pro Jahr emittierten, waren es beim reichsten 1 % etwa 105 Tonnen – also fast das 35-fache. Schaut man bei den Reichsten auf noch kleinere Gruppen, steigt diese Ungleichheit weiter an: Die Emissionen der reichsten 0,001 % in Deutschland, etwa 800 Menschen, werden auf 11.700 Tonnen im Jahr geschätzt – das Tausendfache des deutschen Durchschnitts. Nach Daten des Umweltbundesamts lag der CO₂-Ausstoß pro Kopf in Deutschland 2023 etwa bei 10,3 Tonnen pro Jahr. Beim Pro-Kopf-Ausstoß bestehen global gesehen sehr große Unterschiede. So liegt der durchschnittliche Ausstoß einer*eines Deutschen mehr als 60 % über dem Weltdurchschnitt und mehr als viermal so hoch wie der Wert von Indien (Stand: 2021).</a:t>
            </a:r>
          </a:p>
          <a:p>
            <a:r>
              <a:rPr lang="en-US"/>
              <a:t>Quelle: https://taz.de/Ungleiche-Emissionen-in-Deutschland/!5922585/, </a:t>
            </a:r>
          </a:p>
          <a:p>
            <a:r>
              <a:rPr lang="en-US"/>
              <a:t>https://www.umweltbundesamt.de/service/uba-fragen/wie-hoch-sind-die-treibhausgasemissionen-pro-person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Kohlendioxid ist ein geruch- und farbloses Gas, das aus sehr stabilen Molekülen besteht. Menschengemachtes Kohlendioxid entsteht unter anderem bei der Verbrennung fossiler Energieträger (Kohle, Erdöl, Erdgas) und macht den Großteil des vom Menschen zusätzlich verursachten Treibhauseffektes aus. Quellen sind vor allem die Strom- und Wärmeerzeugung, Haushalte und Kleinverbraucher, der Verkehr und die industrielle Produktion. Nach 1.000 Jahren sind davon noch etwa 15 bis 40 % in der ⁠Atmosphäre⁠ übrig. Der gesamte Abbau dauert jedoch mehrere Hunderttausend Jahre. </a:t>
            </a:r>
          </a:p>
          <a:p>
            <a:r>
              <a:rPr lang="en-US"/>
              <a:t>Quelle: https://www.umweltbundesamt.de/themen/klima-energie/klimaschutz-energiepolitik-in-deutschland/treibhausgas-emissionen/die-treibhausgase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Doppelt so viel wie alle Wälder der Erde, dabei ist die Fläche der Wälder auf der Erde zehnmal größer (30 %) als die mit Mooren. Das Binden von Kohlenstoff wird auch als „Kohlenstoffsenke“ bezeichnet.</a:t>
            </a:r>
          </a:p>
          <a:p>
            <a:r>
              <a:rPr lang="en-US"/>
              <a:t>Quelle: https://www.biooekonomie-bw.de/fachbeitrag/aktuell/klimaschutzfaktor-moore-co2-binden-statt-freisetzen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Klimatische Kipppunkte, wie z. B. das Schmelzen des grönländischen Eises oder Absterben des Amazonas-Regenwaldes, sind Schwellen im Klimasystem der Erde. Wenn wir diese Schwellen überschreiten, kann es zu großen, oft unumkehrbaren Veränderungen kommen, die das Klima stark beeinflussen. Man kann sie sich wie Dominosteine vorstellen: Wird ein Stein angestoßen, kann eine ganze Kette von Ereignissen ausgelöst werden, die nicht mehr so leicht gestoppt werden kann. Sprich auch dann, wenn die Menschen plötzlich klimaneutral leben würden, kann die Veränderung nicht direkt aufgehalten werden, weil das System sehr träge ist. Das macht vorbeugende Maßnahmen so wichtig. </a:t>
            </a:r>
          </a:p>
          <a:p>
            <a:r>
              <a:rPr lang="en-US"/>
              <a:t>Quelle: https://www.polarstern-energie.de/magazin/artikel/klimawandel-kipppunkte/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Die menschengemachte Klimakrise hat Folgen für den ganzen Planeten – beispielsweise verschiebt sich die Verteilung von Niederschlägen, der globale Meeresspiegel steigt, Extremwetterereignisse werden häufiger und die Ozeane versauern zunehmend. Zugleich schreitet der Verlust von Tier- und Pflanzenarten weltweit voran. Dazu sind vom Klimawandel besonders kleine Inselstaaten, der Globale Süden und besonders vulnerable / verletzliche Bevölkerungsgruppen von den Folgen wie Überflutungen von Küsten, Dürre und Hitzewellen betroffen.</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Die Bezeichnungen sollen die Situation von Ländern in der globalisierten Welt möglichst wert- und hierarchiefrei beschreiben. Zum Begriff Globaler Süden werden Länder und Orte auf der Welt gezählt, u. a. Länder Lateinamerikas, Afrikas und Südostasiens, die politisch, wirtschaftlich oder gesellschaftlich benachteiligt sind. Die Bezeichnung soll fremdbestimmte und negativ wertende Ausdrücke für die besagten Länder (vor allem bekannt als Entwicklungsländer) ersetzen. Die Länder des Globalen Nordens (dazu gehören Nordamerika, Westeuropa, Japan, Australien und Neuseeland) befinden sich dagegen in einer privilegierten Position, was Wohlstand, politische Freiheit und wirtschaftliche Entwicklung angeht. Dass es diese Ungleichheiten gibt, hängt mit der (europäischen) Kolonialgeschichte und daraus hervorgegangenen globalen Machtstrukturen zusammen. Sie haben sich über Jahrhunderte verfestigt und zu einseitigen Abhängigkeiten geführt. Trotzdem ist die Begriffswahl auch kritisch zu betrachten. Eine Einteilung in zwei Hälften kann den Eindruck vermitteln, dass von zwei homogenen Gruppen gesprochen wird. Allerdings sind auch innerhalb des Globalen Nordens oder Südens Ungleichheiten und Ungerechtigkeiten vorhanden, von denen nicht alle gleich betroffen sind. Diese müssen im jeweiligen Kontext verstanden werden, auch im Versuch, diese global nachzuvollziehen. </a:t>
            </a:r>
          </a:p>
          <a:p>
            <a:r>
              <a:rPr lang="en-US"/>
              <a:t>Quelle: https://www.kit.edu/kit/pi_2023_029_klima-und-biodiversitaetskrise-duerfen-nicht-isoliert-betrachtet-werden.php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smtClean="0"/>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Die ehemaligen Kolonialmächte profitieren wirtschaftlich von den geringen Sozial- und Umweltstandards und den damit einhergehenden niedrigen Lohn- und Produktionskosten vieler der ehemals kolonialisierten Länder. Die Verantwortung für die dabei entstandenen Umwelt- und Klimaschäden wird häufig an diese Länder (im Globalen Süden) abgegeben. Bis zu einem Viertel der weltweiten CO₂-Emissionen werden durch die aktuell übliche Art der Emissionsberechnung in den Globalen Süden verlagert. Durch die geografische Verlagerung von Emissionen kann sich auch die Verantwortungswahrnehmung verschieben, die plötzlich bei den ehemals kolonisierten Ländern liegt. </a:t>
            </a:r>
          </a:p>
          <a:p>
            <a:r>
              <a:rPr lang="en-US"/>
              <a:t>Quelle: https://www.bundjugend.de/produkt/kolonialismus-und-klimakrise-ueber-500-jahre-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smtClean="0"/>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2/17/2026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10.sv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8.pn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rot="5254875" flipH="1">
            <a:off x="11872064" y="-4957912"/>
            <a:ext cx="21384664" cy="18157524"/>
          </a:xfrm>
          <a:custGeom>
            <a:avLst/>
            <a:gdLst/>
            <a:ahLst/>
            <a:cxnLst/>
            <a:rect l="l" t="t" r="r" b="b"/>
            <a:pathLst>
              <a:path w="21384664" h="18157524">
                <a:moveTo>
                  <a:pt x="21384665" y="0"/>
                </a:moveTo>
                <a:lnTo>
                  <a:pt x="0" y="0"/>
                </a:lnTo>
                <a:lnTo>
                  <a:pt x="0" y="18157524"/>
                </a:lnTo>
                <a:lnTo>
                  <a:pt x="21384665" y="18157524"/>
                </a:lnTo>
                <a:lnTo>
                  <a:pt x="21384665"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5096049" flipH="1">
            <a:off x="11486952" y="-4957912"/>
            <a:ext cx="21384664" cy="18157524"/>
          </a:xfrm>
          <a:custGeom>
            <a:avLst/>
            <a:gdLst/>
            <a:ahLst/>
            <a:cxnLst/>
            <a:rect l="l" t="t" r="r" b="b"/>
            <a:pathLst>
              <a:path w="21384664" h="18157524">
                <a:moveTo>
                  <a:pt x="21384665" y="0"/>
                </a:moveTo>
                <a:lnTo>
                  <a:pt x="0" y="0"/>
                </a:lnTo>
                <a:lnTo>
                  <a:pt x="0" y="18157524"/>
                </a:lnTo>
                <a:lnTo>
                  <a:pt x="21384665" y="18157524"/>
                </a:lnTo>
                <a:lnTo>
                  <a:pt x="21384665" y="0"/>
                </a:lnTo>
                <a:close/>
              </a:path>
            </a:pathLst>
          </a:custGeom>
          <a:blipFill>
            <a:blip r:embed="rId2">
              <a:alphaModFix amt="78000"/>
              <a:extLst>
                <a:ext uri="{96DAC541-7B7A-43D3-8B79-37D633B846F1}">
                  <asvg:svgBlip xmlns:asvg="http://schemas.microsoft.com/office/drawing/2016/SVG/main" xmlns="" r:embed="rId3"/>
                </a:ext>
              </a:extLst>
            </a:blip>
            <a:stretch>
              <a:fillRect/>
            </a:stretch>
          </a:blipFill>
        </p:spPr>
      </p:sp>
      <p:grpSp>
        <p:nvGrpSpPr>
          <p:cNvPr id="4" name="Group 4"/>
          <p:cNvGrpSpPr/>
          <p:nvPr/>
        </p:nvGrpSpPr>
        <p:grpSpPr>
          <a:xfrm>
            <a:off x="-3006230" y="5143500"/>
            <a:ext cx="8064471" cy="11441356"/>
            <a:chOff x="0" y="0"/>
            <a:chExt cx="10752628" cy="15255141"/>
          </a:xfrm>
        </p:grpSpPr>
        <p:sp>
          <p:nvSpPr>
            <p:cNvPr id="5" name="Freeform 5"/>
            <p:cNvSpPr/>
            <p:nvPr/>
          </p:nvSpPr>
          <p:spPr>
            <a:xfrm rot="-5400000">
              <a:off x="-1888975" y="2613537"/>
              <a:ext cx="14530579" cy="10752628"/>
            </a:xfrm>
            <a:custGeom>
              <a:avLst/>
              <a:gdLst/>
              <a:ahLst/>
              <a:cxnLst/>
              <a:rect l="l" t="t" r="r" b="b"/>
              <a:pathLst>
                <a:path w="14530579" h="10752628">
                  <a:moveTo>
                    <a:pt x="0" y="0"/>
                  </a:moveTo>
                  <a:lnTo>
                    <a:pt x="14530579" y="0"/>
                  </a:lnTo>
                  <a:lnTo>
                    <a:pt x="14530579" y="10752629"/>
                  </a:lnTo>
                  <a:lnTo>
                    <a:pt x="0" y="1075262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6" name="Freeform 6"/>
            <p:cNvSpPr/>
            <p:nvPr/>
          </p:nvSpPr>
          <p:spPr>
            <a:xfrm rot="-5400000">
              <a:off x="-1888975" y="1888975"/>
              <a:ext cx="14530579" cy="10752628"/>
            </a:xfrm>
            <a:custGeom>
              <a:avLst/>
              <a:gdLst/>
              <a:ahLst/>
              <a:cxnLst/>
              <a:rect l="l" t="t" r="r" b="b"/>
              <a:pathLst>
                <a:path w="14530579" h="10752628">
                  <a:moveTo>
                    <a:pt x="0" y="0"/>
                  </a:moveTo>
                  <a:lnTo>
                    <a:pt x="14530579" y="0"/>
                  </a:lnTo>
                  <a:lnTo>
                    <a:pt x="14530579" y="10752629"/>
                  </a:lnTo>
                  <a:lnTo>
                    <a:pt x="0" y="10752629"/>
                  </a:lnTo>
                  <a:lnTo>
                    <a:pt x="0" y="0"/>
                  </a:lnTo>
                  <a:close/>
                </a:path>
              </a:pathLst>
            </a:custGeom>
            <a:blipFill>
              <a:blip r:embed="rId4">
                <a:alphaModFix amt="78000"/>
                <a:extLst>
                  <a:ext uri="{96DAC541-7B7A-43D3-8B79-37D633B846F1}">
                    <asvg:svgBlip xmlns:asvg="http://schemas.microsoft.com/office/drawing/2016/SVG/main" xmlns="" r:embed="rId5"/>
                  </a:ext>
                </a:extLst>
              </a:blip>
              <a:stretch>
                <a:fillRect/>
              </a:stretch>
            </a:blipFill>
          </p:spPr>
        </p:sp>
      </p:grpSp>
      <p:sp>
        <p:nvSpPr>
          <p:cNvPr id="7" name="Freeform 7"/>
          <p:cNvSpPr/>
          <p:nvPr/>
        </p:nvSpPr>
        <p:spPr>
          <a:xfrm>
            <a:off x="4447298" y="793994"/>
            <a:ext cx="9393404" cy="2677120"/>
          </a:xfrm>
          <a:custGeom>
            <a:avLst/>
            <a:gdLst/>
            <a:ahLst/>
            <a:cxnLst/>
            <a:rect l="l" t="t" r="r" b="b"/>
            <a:pathLst>
              <a:path w="9393404" h="2677120">
                <a:moveTo>
                  <a:pt x="0" y="0"/>
                </a:moveTo>
                <a:lnTo>
                  <a:pt x="9393404" y="0"/>
                </a:lnTo>
                <a:lnTo>
                  <a:pt x="9393404" y="2677120"/>
                </a:lnTo>
                <a:lnTo>
                  <a:pt x="0" y="2677120"/>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8" name="Freeform 8"/>
          <p:cNvSpPr/>
          <p:nvPr/>
        </p:nvSpPr>
        <p:spPr>
          <a:xfrm>
            <a:off x="5563242" y="3719823"/>
            <a:ext cx="3767065" cy="1652277"/>
          </a:xfrm>
          <a:custGeom>
            <a:avLst/>
            <a:gdLst/>
            <a:ahLst/>
            <a:cxnLst/>
            <a:rect l="l" t="t" r="r" b="b"/>
            <a:pathLst>
              <a:path w="3767065" h="1652277">
                <a:moveTo>
                  <a:pt x="0" y="0"/>
                </a:moveTo>
                <a:lnTo>
                  <a:pt x="3767065" y="0"/>
                </a:lnTo>
                <a:lnTo>
                  <a:pt x="3767065" y="1652277"/>
                </a:lnTo>
                <a:lnTo>
                  <a:pt x="0" y="1652277"/>
                </a:lnTo>
                <a:lnTo>
                  <a:pt x="0" y="0"/>
                </a:lnTo>
                <a:close/>
              </a:path>
            </a:pathLst>
          </a:custGeom>
          <a:blipFill>
            <a:blip r:embed="rId8"/>
            <a:stretch>
              <a:fillRect/>
            </a:stretch>
          </a:blipFill>
        </p:spPr>
      </p:sp>
      <p:sp>
        <p:nvSpPr>
          <p:cNvPr id="10" name="Freeform 10"/>
          <p:cNvSpPr/>
          <p:nvPr/>
        </p:nvSpPr>
        <p:spPr>
          <a:xfrm>
            <a:off x="5563242" y="5673593"/>
            <a:ext cx="6974237" cy="4114800"/>
          </a:xfrm>
          <a:custGeom>
            <a:avLst/>
            <a:gdLst/>
            <a:ahLst/>
            <a:cxnLst/>
            <a:rect l="l" t="t" r="r" b="b"/>
            <a:pathLst>
              <a:path w="6974237" h="4114800">
                <a:moveTo>
                  <a:pt x="0" y="0"/>
                </a:moveTo>
                <a:lnTo>
                  <a:pt x="6974237" y="0"/>
                </a:lnTo>
                <a:lnTo>
                  <a:pt x="6974237" y="4114800"/>
                </a:lnTo>
                <a:lnTo>
                  <a:pt x="0" y="4114800"/>
                </a:lnTo>
                <a:lnTo>
                  <a:pt x="0" y="0"/>
                </a:lnTo>
                <a:close/>
              </a:path>
            </a:pathLst>
          </a:custGeom>
          <a:blipFill>
            <a:blip r:embed="rId9">
              <a:extLst>
                <a:ext uri="{96DAC541-7B7A-43D3-8B79-37D633B846F1}">
                  <asvg:svgBlip xmlns:asvg="http://schemas.microsoft.com/office/drawing/2016/SVG/main" xmlns="" r:embed="rId11"/>
                </a:ext>
              </a:extLst>
            </a:blip>
            <a:stretch>
              <a:fillRect/>
            </a:stretch>
          </a:blipFill>
        </p:spPr>
      </p:sp>
      <p:sp>
        <p:nvSpPr>
          <p:cNvPr id="11" name="TextBox 11"/>
          <p:cNvSpPr txBox="1"/>
          <p:nvPr/>
        </p:nvSpPr>
        <p:spPr>
          <a:xfrm>
            <a:off x="4914849" y="1256254"/>
            <a:ext cx="8458301" cy="1762125"/>
          </a:xfrm>
          <a:prstGeom prst="rect">
            <a:avLst/>
          </a:prstGeom>
        </p:spPr>
        <p:txBody>
          <a:bodyPr lIns="0" tIns="0" rIns="0" bIns="0" rtlCol="0" anchor="t">
            <a:spAutoFit/>
          </a:bodyPr>
          <a:lstStyle/>
          <a:p>
            <a:pPr algn="ctr">
              <a:lnSpc>
                <a:spcPts val="6999"/>
              </a:lnSpc>
            </a:pPr>
            <a:r>
              <a:rPr lang="en-US" sz="5832" b="1" spc="110">
                <a:solidFill>
                  <a:srgbClr val="643759"/>
                </a:solidFill>
                <a:latin typeface="Outfit Bold"/>
                <a:ea typeface="Outfit Bold"/>
                <a:cs typeface="Outfit Bold"/>
                <a:sym typeface="Outfit Bold"/>
              </a:rPr>
              <a:t>HERZLICH WILLKOMMEN!</a:t>
            </a:r>
          </a:p>
        </p:txBody>
      </p:sp>
      <p:pic>
        <p:nvPicPr>
          <p:cNvPr id="12" name="Grafik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408273" y="4015827"/>
            <a:ext cx="4557144" cy="13276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4086445" y="2948035"/>
            <a:ext cx="12416960" cy="7715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5. Was sind Kipppunkte im globalen Klimasystem?</a:t>
            </a:r>
          </a:p>
        </p:txBody>
      </p:sp>
      <p:grpSp>
        <p:nvGrpSpPr>
          <p:cNvPr id="3" name="Group 3"/>
          <p:cNvGrpSpPr/>
          <p:nvPr/>
        </p:nvGrpSpPr>
        <p:grpSpPr>
          <a:xfrm>
            <a:off x="4086445" y="4678367"/>
            <a:ext cx="5156252" cy="1859933"/>
            <a:chOff x="0" y="0"/>
            <a:chExt cx="1358025" cy="489859"/>
          </a:xfrm>
        </p:grpSpPr>
        <p:sp>
          <p:nvSpPr>
            <p:cNvPr id="4" name="Freeform 4"/>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5" name="TextBox 5"/>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4185142" y="4798752"/>
            <a:ext cx="5057555" cy="1597574"/>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A) </a:t>
            </a:r>
            <a:r>
              <a:rPr lang="en-US" sz="3103">
                <a:solidFill>
                  <a:srgbClr val="000000"/>
                </a:solidFill>
                <a:latin typeface="Outfit"/>
                <a:ea typeface="Outfit"/>
                <a:cs typeface="Outfit"/>
                <a:sym typeface="Outfit"/>
              </a:rPr>
              <a:t>Kritische Schwellen, die einmal erreicht, zu starken Veränderungen führen</a:t>
            </a:r>
          </a:p>
        </p:txBody>
      </p:sp>
      <p:grpSp>
        <p:nvGrpSpPr>
          <p:cNvPr id="7" name="Group 7"/>
          <p:cNvGrpSpPr/>
          <p:nvPr/>
        </p:nvGrpSpPr>
        <p:grpSpPr>
          <a:xfrm>
            <a:off x="9733094" y="4678367"/>
            <a:ext cx="5156252" cy="1859933"/>
            <a:chOff x="0" y="0"/>
            <a:chExt cx="1358025" cy="489859"/>
          </a:xfrm>
        </p:grpSpPr>
        <p:sp>
          <p:nvSpPr>
            <p:cNvPr id="8" name="Freeform 8"/>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9" name="TextBox 9"/>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900294" y="4798752"/>
            <a:ext cx="4989052" cy="1597574"/>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B)</a:t>
            </a:r>
            <a:r>
              <a:rPr lang="en-US" sz="3103">
                <a:solidFill>
                  <a:srgbClr val="000000"/>
                </a:solidFill>
                <a:latin typeface="Outfit"/>
                <a:ea typeface="Outfit"/>
                <a:cs typeface="Outfit"/>
                <a:sym typeface="Outfit"/>
              </a:rPr>
              <a:t> Zeiten, in denen es besonders häufig regnet</a:t>
            </a:r>
          </a:p>
          <a:p>
            <a:pPr algn="l">
              <a:lnSpc>
                <a:spcPts val="4344"/>
              </a:lnSpc>
            </a:pPr>
            <a:endParaRPr lang="en-US" sz="3103">
              <a:solidFill>
                <a:srgbClr val="000000"/>
              </a:solidFill>
              <a:latin typeface="Outfit"/>
              <a:ea typeface="Outfit"/>
              <a:cs typeface="Outfit"/>
              <a:sym typeface="Outfit"/>
            </a:endParaRPr>
          </a:p>
        </p:txBody>
      </p:sp>
      <p:grpSp>
        <p:nvGrpSpPr>
          <p:cNvPr id="11" name="Group 11"/>
          <p:cNvGrpSpPr/>
          <p:nvPr/>
        </p:nvGrpSpPr>
        <p:grpSpPr>
          <a:xfrm>
            <a:off x="4086445" y="6824050"/>
            <a:ext cx="5156252" cy="1859933"/>
            <a:chOff x="0" y="0"/>
            <a:chExt cx="1358025" cy="489859"/>
          </a:xfrm>
        </p:grpSpPr>
        <p:sp>
          <p:nvSpPr>
            <p:cNvPr id="12" name="Freeform 12"/>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3" name="TextBox 13"/>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230148" y="6882318"/>
            <a:ext cx="4913852" cy="1054649"/>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C) </a:t>
            </a:r>
            <a:r>
              <a:rPr lang="en-US" sz="3103">
                <a:solidFill>
                  <a:srgbClr val="000000"/>
                </a:solidFill>
                <a:latin typeface="Outfit"/>
                <a:ea typeface="Outfit"/>
                <a:cs typeface="Outfit"/>
                <a:sym typeface="Outfit"/>
              </a:rPr>
              <a:t>Orte, an denen neue Wälder entstehen</a:t>
            </a:r>
          </a:p>
        </p:txBody>
      </p:sp>
      <p:grpSp>
        <p:nvGrpSpPr>
          <p:cNvPr id="15" name="Group 15"/>
          <p:cNvGrpSpPr/>
          <p:nvPr/>
        </p:nvGrpSpPr>
        <p:grpSpPr>
          <a:xfrm>
            <a:off x="9733094" y="6824050"/>
            <a:ext cx="5156252" cy="1859933"/>
            <a:chOff x="0" y="0"/>
            <a:chExt cx="1358025" cy="489859"/>
          </a:xfrm>
        </p:grpSpPr>
        <p:sp>
          <p:nvSpPr>
            <p:cNvPr id="16" name="Freeform 16"/>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7" name="TextBox 17"/>
            <p:cNvSpPr txBox="1"/>
            <p:nvPr/>
          </p:nvSpPr>
          <p:spPr>
            <a:xfrm>
              <a:off x="0" y="-47625"/>
              <a:ext cx="1358025" cy="537484"/>
            </a:xfrm>
            <a:prstGeom prst="rect">
              <a:avLst/>
            </a:prstGeom>
          </p:spPr>
          <p:txBody>
            <a:bodyPr lIns="50800" tIns="50800" rIns="50800" bIns="50800" rtlCol="0" anchor="ctr"/>
            <a:lstStyle/>
            <a:p>
              <a:pPr algn="ctr">
                <a:lnSpc>
                  <a:spcPts val="2520"/>
                </a:lnSpc>
              </a:pPr>
              <a:endParaRPr/>
            </a:p>
          </p:txBody>
        </p:sp>
      </p:grpSp>
      <p:sp>
        <p:nvSpPr>
          <p:cNvPr id="18" name="TextBox 18"/>
          <p:cNvSpPr txBox="1"/>
          <p:nvPr/>
        </p:nvSpPr>
        <p:spPr>
          <a:xfrm>
            <a:off x="9900294" y="6882318"/>
            <a:ext cx="4590946" cy="1597574"/>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D) </a:t>
            </a:r>
            <a:r>
              <a:rPr lang="en-US" sz="3103">
                <a:solidFill>
                  <a:srgbClr val="000000"/>
                </a:solidFill>
                <a:latin typeface="Outfit"/>
                <a:ea typeface="Outfit"/>
                <a:cs typeface="Outfit"/>
                <a:sym typeface="Outfit"/>
              </a:rPr>
              <a:t>Punkte, an denen das Wetter besonders schön wird</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4086445" y="2948035"/>
            <a:ext cx="12416960" cy="7715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5. Was sind Kipppunkte im globalen Klimasystem?</a:t>
            </a:r>
          </a:p>
        </p:txBody>
      </p:sp>
      <p:grpSp>
        <p:nvGrpSpPr>
          <p:cNvPr id="3" name="Group 3"/>
          <p:cNvGrpSpPr/>
          <p:nvPr/>
        </p:nvGrpSpPr>
        <p:grpSpPr>
          <a:xfrm>
            <a:off x="4086445" y="4678367"/>
            <a:ext cx="5156252" cy="1859933"/>
            <a:chOff x="0" y="0"/>
            <a:chExt cx="1358025" cy="489859"/>
          </a:xfrm>
        </p:grpSpPr>
        <p:sp>
          <p:nvSpPr>
            <p:cNvPr id="4" name="Freeform 4"/>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8CAB54"/>
            </a:solidFill>
          </p:spPr>
        </p:sp>
        <p:sp>
          <p:nvSpPr>
            <p:cNvPr id="5" name="TextBox 5"/>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4185142" y="4798752"/>
            <a:ext cx="5057555" cy="1597574"/>
          </a:xfrm>
          <a:prstGeom prst="rect">
            <a:avLst/>
          </a:prstGeom>
        </p:spPr>
        <p:txBody>
          <a:bodyPr lIns="0" tIns="0" rIns="0" bIns="0" rtlCol="0" anchor="t">
            <a:spAutoFit/>
          </a:bodyPr>
          <a:lstStyle/>
          <a:p>
            <a:pPr algn="l">
              <a:lnSpc>
                <a:spcPts val="4344"/>
              </a:lnSpc>
            </a:pPr>
            <a:r>
              <a:rPr lang="en-US" sz="3103" b="1">
                <a:solidFill>
                  <a:srgbClr val="FAE1F4"/>
                </a:solidFill>
                <a:latin typeface="Outfit Ultra-Bold"/>
                <a:ea typeface="Outfit Ultra-Bold"/>
                <a:cs typeface="Outfit Ultra-Bold"/>
                <a:sym typeface="Outfit Ultra-Bold"/>
              </a:rPr>
              <a:t>A) Kritische Schwellen, die einmal erreicht, zu starken Veränderungen führen</a:t>
            </a:r>
          </a:p>
        </p:txBody>
      </p:sp>
      <p:grpSp>
        <p:nvGrpSpPr>
          <p:cNvPr id="7" name="Group 7"/>
          <p:cNvGrpSpPr/>
          <p:nvPr/>
        </p:nvGrpSpPr>
        <p:grpSpPr>
          <a:xfrm>
            <a:off x="9733094" y="4678367"/>
            <a:ext cx="5156252" cy="1859933"/>
            <a:chOff x="0" y="0"/>
            <a:chExt cx="1358025" cy="489859"/>
          </a:xfrm>
        </p:grpSpPr>
        <p:sp>
          <p:nvSpPr>
            <p:cNvPr id="8" name="Freeform 8"/>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9" name="TextBox 9"/>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900294" y="4798752"/>
            <a:ext cx="4989052" cy="1597574"/>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B)</a:t>
            </a:r>
            <a:r>
              <a:rPr lang="en-US" sz="3103">
                <a:solidFill>
                  <a:srgbClr val="000000"/>
                </a:solidFill>
                <a:latin typeface="Outfit"/>
                <a:ea typeface="Outfit"/>
                <a:cs typeface="Outfit"/>
                <a:sym typeface="Outfit"/>
              </a:rPr>
              <a:t> Zeiten, in denen es besonders häufig regnet</a:t>
            </a:r>
          </a:p>
          <a:p>
            <a:pPr algn="l">
              <a:lnSpc>
                <a:spcPts val="4344"/>
              </a:lnSpc>
            </a:pPr>
            <a:endParaRPr lang="en-US" sz="3103">
              <a:solidFill>
                <a:srgbClr val="000000"/>
              </a:solidFill>
              <a:latin typeface="Outfit"/>
              <a:ea typeface="Outfit"/>
              <a:cs typeface="Outfit"/>
              <a:sym typeface="Outfit"/>
            </a:endParaRPr>
          </a:p>
        </p:txBody>
      </p:sp>
      <p:grpSp>
        <p:nvGrpSpPr>
          <p:cNvPr id="11" name="Group 11"/>
          <p:cNvGrpSpPr/>
          <p:nvPr/>
        </p:nvGrpSpPr>
        <p:grpSpPr>
          <a:xfrm>
            <a:off x="4086445" y="6824050"/>
            <a:ext cx="5156252" cy="1859933"/>
            <a:chOff x="0" y="0"/>
            <a:chExt cx="1358025" cy="489859"/>
          </a:xfrm>
        </p:grpSpPr>
        <p:sp>
          <p:nvSpPr>
            <p:cNvPr id="12" name="Freeform 12"/>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3" name="TextBox 13"/>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230148" y="6882318"/>
            <a:ext cx="4913852" cy="1054649"/>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C) </a:t>
            </a:r>
            <a:r>
              <a:rPr lang="en-US" sz="3103">
                <a:solidFill>
                  <a:srgbClr val="000000"/>
                </a:solidFill>
                <a:latin typeface="Outfit"/>
                <a:ea typeface="Outfit"/>
                <a:cs typeface="Outfit"/>
                <a:sym typeface="Outfit"/>
              </a:rPr>
              <a:t>Orte, an denen neue Wälder entstehen</a:t>
            </a:r>
          </a:p>
        </p:txBody>
      </p:sp>
      <p:grpSp>
        <p:nvGrpSpPr>
          <p:cNvPr id="15" name="Group 15"/>
          <p:cNvGrpSpPr/>
          <p:nvPr/>
        </p:nvGrpSpPr>
        <p:grpSpPr>
          <a:xfrm>
            <a:off x="9733094" y="6824050"/>
            <a:ext cx="5156252" cy="1859933"/>
            <a:chOff x="0" y="0"/>
            <a:chExt cx="1358025" cy="489859"/>
          </a:xfrm>
        </p:grpSpPr>
        <p:sp>
          <p:nvSpPr>
            <p:cNvPr id="16" name="Freeform 16"/>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7" name="TextBox 17"/>
            <p:cNvSpPr txBox="1"/>
            <p:nvPr/>
          </p:nvSpPr>
          <p:spPr>
            <a:xfrm>
              <a:off x="0" y="-47625"/>
              <a:ext cx="1358025" cy="537484"/>
            </a:xfrm>
            <a:prstGeom prst="rect">
              <a:avLst/>
            </a:prstGeom>
          </p:spPr>
          <p:txBody>
            <a:bodyPr lIns="50800" tIns="50800" rIns="50800" bIns="50800" rtlCol="0" anchor="ctr"/>
            <a:lstStyle/>
            <a:p>
              <a:pPr algn="ctr">
                <a:lnSpc>
                  <a:spcPts val="2520"/>
                </a:lnSpc>
              </a:pPr>
              <a:endParaRPr/>
            </a:p>
          </p:txBody>
        </p:sp>
      </p:grpSp>
      <p:sp>
        <p:nvSpPr>
          <p:cNvPr id="18" name="TextBox 18"/>
          <p:cNvSpPr txBox="1"/>
          <p:nvPr/>
        </p:nvSpPr>
        <p:spPr>
          <a:xfrm>
            <a:off x="9900294" y="6882318"/>
            <a:ext cx="4590946" cy="1597574"/>
          </a:xfrm>
          <a:prstGeom prst="rect">
            <a:avLst/>
          </a:prstGeom>
        </p:spPr>
        <p:txBody>
          <a:bodyPr lIns="0" tIns="0" rIns="0" bIns="0" rtlCol="0" anchor="t">
            <a:spAutoFit/>
          </a:bodyPr>
          <a:lstStyle/>
          <a:p>
            <a:pPr algn="l">
              <a:lnSpc>
                <a:spcPts val="4344"/>
              </a:lnSpc>
            </a:pPr>
            <a:r>
              <a:rPr lang="en-US" sz="3103" b="1">
                <a:solidFill>
                  <a:srgbClr val="000000"/>
                </a:solidFill>
                <a:latin typeface="Outfit Ultra-Bold"/>
                <a:ea typeface="Outfit Ultra-Bold"/>
                <a:cs typeface="Outfit Ultra-Bold"/>
                <a:sym typeface="Outfit Ultra-Bold"/>
              </a:rPr>
              <a:t>D) </a:t>
            </a:r>
            <a:r>
              <a:rPr lang="en-US" sz="3103">
                <a:solidFill>
                  <a:srgbClr val="000000"/>
                </a:solidFill>
                <a:latin typeface="Outfit"/>
                <a:ea typeface="Outfit"/>
                <a:cs typeface="Outfit"/>
                <a:sym typeface="Outfit"/>
              </a:rPr>
              <a:t>Punkte, an denen das Wetter besonders schön wird</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4086445" y="2948035"/>
            <a:ext cx="12416960" cy="7715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6. Warum ist die Klimakrise eine Mehrfach-Krise?</a:t>
            </a:r>
          </a:p>
        </p:txBody>
      </p:sp>
      <p:grpSp>
        <p:nvGrpSpPr>
          <p:cNvPr id="3" name="Group 3"/>
          <p:cNvGrpSpPr/>
          <p:nvPr/>
        </p:nvGrpSpPr>
        <p:grpSpPr>
          <a:xfrm>
            <a:off x="4086445" y="4678367"/>
            <a:ext cx="5156252" cy="1859933"/>
            <a:chOff x="0" y="0"/>
            <a:chExt cx="1358025" cy="489859"/>
          </a:xfrm>
        </p:grpSpPr>
        <p:sp>
          <p:nvSpPr>
            <p:cNvPr id="4" name="Freeform 4"/>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5" name="TextBox 5"/>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4185142" y="4789227"/>
            <a:ext cx="5057555" cy="10476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A) </a:t>
            </a:r>
            <a:r>
              <a:rPr lang="en-US" sz="3003">
                <a:solidFill>
                  <a:srgbClr val="000000"/>
                </a:solidFill>
                <a:latin typeface="Outfit"/>
                <a:ea typeface="Outfit"/>
                <a:cs typeface="Outfit"/>
                <a:sym typeface="Outfit"/>
              </a:rPr>
              <a:t>Weil sie überall gleich stark wirkt.</a:t>
            </a:r>
          </a:p>
        </p:txBody>
      </p:sp>
      <p:grpSp>
        <p:nvGrpSpPr>
          <p:cNvPr id="7" name="Group 7"/>
          <p:cNvGrpSpPr/>
          <p:nvPr/>
        </p:nvGrpSpPr>
        <p:grpSpPr>
          <a:xfrm>
            <a:off x="9733094" y="4678367"/>
            <a:ext cx="5156252" cy="1859933"/>
            <a:chOff x="0" y="0"/>
            <a:chExt cx="1358025" cy="489859"/>
          </a:xfrm>
        </p:grpSpPr>
        <p:sp>
          <p:nvSpPr>
            <p:cNvPr id="8" name="Freeform 8"/>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9" name="TextBox 9"/>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900294" y="4789227"/>
            <a:ext cx="4989052" cy="21144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B)</a:t>
            </a:r>
            <a:r>
              <a:rPr lang="en-US" sz="3003">
                <a:solidFill>
                  <a:srgbClr val="000000"/>
                </a:solidFill>
                <a:latin typeface="Outfit"/>
                <a:ea typeface="Outfit"/>
                <a:cs typeface="Outfit"/>
                <a:sym typeface="Outfit"/>
              </a:rPr>
              <a:t> Weil sie immer wieder in der gleichen Reihenfolge abläuft.</a:t>
            </a:r>
          </a:p>
          <a:p>
            <a:pPr algn="l">
              <a:lnSpc>
                <a:spcPts val="4204"/>
              </a:lnSpc>
            </a:pPr>
            <a:endParaRPr lang="en-US" sz="3003">
              <a:solidFill>
                <a:srgbClr val="000000"/>
              </a:solidFill>
              <a:latin typeface="Outfit"/>
              <a:ea typeface="Outfit"/>
              <a:cs typeface="Outfit"/>
              <a:sym typeface="Outfit"/>
            </a:endParaRPr>
          </a:p>
        </p:txBody>
      </p:sp>
      <p:grpSp>
        <p:nvGrpSpPr>
          <p:cNvPr id="11" name="Group 11"/>
          <p:cNvGrpSpPr/>
          <p:nvPr/>
        </p:nvGrpSpPr>
        <p:grpSpPr>
          <a:xfrm>
            <a:off x="4086445" y="6824050"/>
            <a:ext cx="5156252" cy="1859933"/>
            <a:chOff x="0" y="0"/>
            <a:chExt cx="1358025" cy="489859"/>
          </a:xfrm>
        </p:grpSpPr>
        <p:sp>
          <p:nvSpPr>
            <p:cNvPr id="12" name="Freeform 12"/>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3" name="TextBox 13"/>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230148" y="6872793"/>
            <a:ext cx="4913852" cy="10476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C) </a:t>
            </a:r>
            <a:r>
              <a:rPr lang="en-US" sz="3003">
                <a:solidFill>
                  <a:srgbClr val="000000"/>
                </a:solidFill>
                <a:latin typeface="Outfit"/>
                <a:ea typeface="Outfit"/>
                <a:cs typeface="Outfit"/>
                <a:sym typeface="Outfit"/>
              </a:rPr>
              <a:t>Weil sie andere Krisen verstärkt.</a:t>
            </a:r>
          </a:p>
        </p:txBody>
      </p:sp>
      <p:grpSp>
        <p:nvGrpSpPr>
          <p:cNvPr id="15" name="Group 15"/>
          <p:cNvGrpSpPr/>
          <p:nvPr/>
        </p:nvGrpSpPr>
        <p:grpSpPr>
          <a:xfrm>
            <a:off x="9733094" y="6824050"/>
            <a:ext cx="5156252" cy="1859933"/>
            <a:chOff x="0" y="0"/>
            <a:chExt cx="1358025" cy="489859"/>
          </a:xfrm>
        </p:grpSpPr>
        <p:sp>
          <p:nvSpPr>
            <p:cNvPr id="16" name="Freeform 16"/>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7" name="TextBox 17"/>
            <p:cNvSpPr txBox="1"/>
            <p:nvPr/>
          </p:nvSpPr>
          <p:spPr>
            <a:xfrm>
              <a:off x="0" y="-47625"/>
              <a:ext cx="1358025" cy="537484"/>
            </a:xfrm>
            <a:prstGeom prst="rect">
              <a:avLst/>
            </a:prstGeom>
          </p:spPr>
          <p:txBody>
            <a:bodyPr lIns="50800" tIns="50800" rIns="50800" bIns="50800" rtlCol="0" anchor="ctr"/>
            <a:lstStyle/>
            <a:p>
              <a:pPr algn="ctr">
                <a:lnSpc>
                  <a:spcPts val="2520"/>
                </a:lnSpc>
              </a:pPr>
              <a:endParaRPr/>
            </a:p>
          </p:txBody>
        </p:sp>
      </p:grpSp>
      <p:sp>
        <p:nvSpPr>
          <p:cNvPr id="18" name="TextBox 18"/>
          <p:cNvSpPr txBox="1"/>
          <p:nvPr/>
        </p:nvSpPr>
        <p:spPr>
          <a:xfrm>
            <a:off x="9900294" y="6872793"/>
            <a:ext cx="4590946" cy="10476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D) </a:t>
            </a:r>
            <a:r>
              <a:rPr lang="en-US" sz="3003">
                <a:solidFill>
                  <a:srgbClr val="000000"/>
                </a:solidFill>
                <a:latin typeface="Outfit"/>
                <a:ea typeface="Outfit"/>
                <a:cs typeface="Outfit"/>
                <a:sym typeface="Outfit"/>
              </a:rPr>
              <a:t>Sie macht es überall wärmer zur gleichen Zeit.</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4086445" y="2948035"/>
            <a:ext cx="12416960" cy="7715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6. Warum ist die Klimakrise eine Mehrfach-Krise?</a:t>
            </a:r>
          </a:p>
        </p:txBody>
      </p:sp>
      <p:grpSp>
        <p:nvGrpSpPr>
          <p:cNvPr id="3" name="Group 3"/>
          <p:cNvGrpSpPr/>
          <p:nvPr/>
        </p:nvGrpSpPr>
        <p:grpSpPr>
          <a:xfrm>
            <a:off x="4086445" y="4678367"/>
            <a:ext cx="5156252" cy="1859933"/>
            <a:chOff x="0" y="0"/>
            <a:chExt cx="1358025" cy="489859"/>
          </a:xfrm>
        </p:grpSpPr>
        <p:sp>
          <p:nvSpPr>
            <p:cNvPr id="4" name="Freeform 4"/>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5" name="TextBox 5"/>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4185142" y="4789227"/>
            <a:ext cx="5057555" cy="10476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A) </a:t>
            </a:r>
            <a:r>
              <a:rPr lang="en-US" sz="3003">
                <a:solidFill>
                  <a:srgbClr val="000000"/>
                </a:solidFill>
                <a:latin typeface="Outfit"/>
                <a:ea typeface="Outfit"/>
                <a:cs typeface="Outfit"/>
                <a:sym typeface="Outfit"/>
              </a:rPr>
              <a:t>Weil sie überall gleich stark wirkt.</a:t>
            </a:r>
          </a:p>
        </p:txBody>
      </p:sp>
      <p:grpSp>
        <p:nvGrpSpPr>
          <p:cNvPr id="7" name="Group 7"/>
          <p:cNvGrpSpPr/>
          <p:nvPr/>
        </p:nvGrpSpPr>
        <p:grpSpPr>
          <a:xfrm>
            <a:off x="9733094" y="4678367"/>
            <a:ext cx="5156252" cy="1859933"/>
            <a:chOff x="0" y="0"/>
            <a:chExt cx="1358025" cy="489859"/>
          </a:xfrm>
        </p:grpSpPr>
        <p:sp>
          <p:nvSpPr>
            <p:cNvPr id="8" name="Freeform 8"/>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9" name="TextBox 9"/>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900294" y="4789227"/>
            <a:ext cx="4989052" cy="21144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B)</a:t>
            </a:r>
            <a:r>
              <a:rPr lang="en-US" sz="3003">
                <a:solidFill>
                  <a:srgbClr val="000000"/>
                </a:solidFill>
                <a:latin typeface="Outfit"/>
                <a:ea typeface="Outfit"/>
                <a:cs typeface="Outfit"/>
                <a:sym typeface="Outfit"/>
              </a:rPr>
              <a:t> Weil sie immer wieder in der gleichen Reihenfolge abläuft.</a:t>
            </a:r>
          </a:p>
          <a:p>
            <a:pPr algn="l">
              <a:lnSpc>
                <a:spcPts val="4204"/>
              </a:lnSpc>
            </a:pPr>
            <a:endParaRPr lang="en-US" sz="3003">
              <a:solidFill>
                <a:srgbClr val="000000"/>
              </a:solidFill>
              <a:latin typeface="Outfit"/>
              <a:ea typeface="Outfit"/>
              <a:cs typeface="Outfit"/>
              <a:sym typeface="Outfit"/>
            </a:endParaRPr>
          </a:p>
        </p:txBody>
      </p:sp>
      <p:grpSp>
        <p:nvGrpSpPr>
          <p:cNvPr id="11" name="Group 11"/>
          <p:cNvGrpSpPr/>
          <p:nvPr/>
        </p:nvGrpSpPr>
        <p:grpSpPr>
          <a:xfrm>
            <a:off x="4086445" y="6824050"/>
            <a:ext cx="5156252" cy="1859933"/>
            <a:chOff x="0" y="0"/>
            <a:chExt cx="1358025" cy="489859"/>
          </a:xfrm>
        </p:grpSpPr>
        <p:sp>
          <p:nvSpPr>
            <p:cNvPr id="12" name="Freeform 12"/>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8CAB54"/>
            </a:solidFill>
          </p:spPr>
        </p:sp>
        <p:sp>
          <p:nvSpPr>
            <p:cNvPr id="13" name="TextBox 13"/>
            <p:cNvSpPr txBox="1"/>
            <p:nvPr/>
          </p:nvSpPr>
          <p:spPr>
            <a:xfrm>
              <a:off x="0" y="-47625"/>
              <a:ext cx="1358025" cy="537484"/>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230148" y="6872793"/>
            <a:ext cx="4913852" cy="1047664"/>
          </a:xfrm>
          <a:prstGeom prst="rect">
            <a:avLst/>
          </a:prstGeom>
        </p:spPr>
        <p:txBody>
          <a:bodyPr lIns="0" tIns="0" rIns="0" bIns="0" rtlCol="0" anchor="t">
            <a:spAutoFit/>
          </a:bodyPr>
          <a:lstStyle/>
          <a:p>
            <a:pPr algn="l">
              <a:lnSpc>
                <a:spcPts val="4204"/>
              </a:lnSpc>
            </a:pPr>
            <a:r>
              <a:rPr lang="en-US" sz="3003" b="1">
                <a:solidFill>
                  <a:srgbClr val="FAE1F4"/>
                </a:solidFill>
                <a:latin typeface="Outfit Ultra-Bold"/>
                <a:ea typeface="Outfit Ultra-Bold"/>
                <a:cs typeface="Outfit Ultra-Bold"/>
                <a:sym typeface="Outfit Ultra-Bold"/>
              </a:rPr>
              <a:t>C) Weil sie andere Krisen verstärkt.</a:t>
            </a:r>
          </a:p>
        </p:txBody>
      </p:sp>
      <p:grpSp>
        <p:nvGrpSpPr>
          <p:cNvPr id="15" name="Group 15"/>
          <p:cNvGrpSpPr/>
          <p:nvPr/>
        </p:nvGrpSpPr>
        <p:grpSpPr>
          <a:xfrm>
            <a:off x="9733094" y="6824050"/>
            <a:ext cx="5156252" cy="1859933"/>
            <a:chOff x="0" y="0"/>
            <a:chExt cx="1358025" cy="489859"/>
          </a:xfrm>
        </p:grpSpPr>
        <p:sp>
          <p:nvSpPr>
            <p:cNvPr id="16" name="Freeform 16"/>
            <p:cNvSpPr/>
            <p:nvPr/>
          </p:nvSpPr>
          <p:spPr>
            <a:xfrm>
              <a:off x="0" y="0"/>
              <a:ext cx="1358025" cy="489859"/>
            </a:xfrm>
            <a:custGeom>
              <a:avLst/>
              <a:gdLst/>
              <a:ahLst/>
              <a:cxnLst/>
              <a:rect l="l" t="t" r="r" b="b"/>
              <a:pathLst>
                <a:path w="1358025" h="489859">
                  <a:moveTo>
                    <a:pt x="18018" y="0"/>
                  </a:moveTo>
                  <a:lnTo>
                    <a:pt x="1340008" y="0"/>
                  </a:lnTo>
                  <a:cubicBezTo>
                    <a:pt x="1344786" y="0"/>
                    <a:pt x="1349369" y="1898"/>
                    <a:pt x="1352748" y="5277"/>
                  </a:cubicBezTo>
                  <a:cubicBezTo>
                    <a:pt x="1356127" y="8656"/>
                    <a:pt x="1358025" y="13239"/>
                    <a:pt x="1358025" y="18018"/>
                  </a:cubicBezTo>
                  <a:lnTo>
                    <a:pt x="1358025" y="471841"/>
                  </a:lnTo>
                  <a:cubicBezTo>
                    <a:pt x="1358025" y="481792"/>
                    <a:pt x="1349958" y="489859"/>
                    <a:pt x="1340008" y="489859"/>
                  </a:cubicBezTo>
                  <a:lnTo>
                    <a:pt x="18018" y="489859"/>
                  </a:lnTo>
                  <a:cubicBezTo>
                    <a:pt x="8067" y="489859"/>
                    <a:pt x="0" y="481792"/>
                    <a:pt x="0" y="471841"/>
                  </a:cubicBezTo>
                  <a:lnTo>
                    <a:pt x="0" y="18018"/>
                  </a:lnTo>
                  <a:cubicBezTo>
                    <a:pt x="0" y="8067"/>
                    <a:pt x="8067" y="0"/>
                    <a:pt x="18018" y="0"/>
                  </a:cubicBezTo>
                  <a:close/>
                </a:path>
              </a:pathLst>
            </a:custGeom>
            <a:solidFill>
              <a:srgbClr val="FFF5E9"/>
            </a:solidFill>
          </p:spPr>
        </p:sp>
        <p:sp>
          <p:nvSpPr>
            <p:cNvPr id="17" name="TextBox 17"/>
            <p:cNvSpPr txBox="1"/>
            <p:nvPr/>
          </p:nvSpPr>
          <p:spPr>
            <a:xfrm>
              <a:off x="0" y="-47625"/>
              <a:ext cx="1358025" cy="537484"/>
            </a:xfrm>
            <a:prstGeom prst="rect">
              <a:avLst/>
            </a:prstGeom>
          </p:spPr>
          <p:txBody>
            <a:bodyPr lIns="50800" tIns="50800" rIns="50800" bIns="50800" rtlCol="0" anchor="ctr"/>
            <a:lstStyle/>
            <a:p>
              <a:pPr algn="ctr">
                <a:lnSpc>
                  <a:spcPts val="2520"/>
                </a:lnSpc>
              </a:pPr>
              <a:endParaRPr/>
            </a:p>
          </p:txBody>
        </p:sp>
      </p:grpSp>
      <p:sp>
        <p:nvSpPr>
          <p:cNvPr id="18" name="TextBox 18"/>
          <p:cNvSpPr txBox="1"/>
          <p:nvPr/>
        </p:nvSpPr>
        <p:spPr>
          <a:xfrm>
            <a:off x="9900294" y="6872793"/>
            <a:ext cx="4590946" cy="10476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D) </a:t>
            </a:r>
            <a:r>
              <a:rPr lang="en-US" sz="3003">
                <a:solidFill>
                  <a:srgbClr val="000000"/>
                </a:solidFill>
                <a:latin typeface="Outfit"/>
                <a:ea typeface="Outfit"/>
                <a:cs typeface="Outfit"/>
                <a:sym typeface="Outfit"/>
              </a:rPr>
              <a:t>Sie macht es überall wärmer zur gleichen Zeit.</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4030838"/>
            <a:ext cx="5156252" cy="2321736"/>
            <a:chOff x="0" y="0"/>
            <a:chExt cx="1358025" cy="611486"/>
          </a:xfrm>
        </p:grpSpPr>
        <p:sp>
          <p:nvSpPr>
            <p:cNvPr id="3" name="Freeform 3"/>
            <p:cNvSpPr/>
            <p:nvPr/>
          </p:nvSpPr>
          <p:spPr>
            <a:xfrm>
              <a:off x="0" y="0"/>
              <a:ext cx="1358025" cy="611486"/>
            </a:xfrm>
            <a:custGeom>
              <a:avLst/>
              <a:gdLst/>
              <a:ahLst/>
              <a:cxnLst/>
              <a:rect l="l" t="t" r="r" b="b"/>
              <a:pathLst>
                <a:path w="1358025" h="611486">
                  <a:moveTo>
                    <a:pt x="18018" y="0"/>
                  </a:moveTo>
                  <a:lnTo>
                    <a:pt x="1340008" y="0"/>
                  </a:lnTo>
                  <a:cubicBezTo>
                    <a:pt x="1344786" y="0"/>
                    <a:pt x="1349369" y="1898"/>
                    <a:pt x="1352748" y="5277"/>
                  </a:cubicBezTo>
                  <a:cubicBezTo>
                    <a:pt x="1356127" y="8656"/>
                    <a:pt x="1358025" y="13239"/>
                    <a:pt x="1358025" y="18018"/>
                  </a:cubicBezTo>
                  <a:lnTo>
                    <a:pt x="1358025" y="593469"/>
                  </a:lnTo>
                  <a:cubicBezTo>
                    <a:pt x="1358025" y="603419"/>
                    <a:pt x="1349958" y="611486"/>
                    <a:pt x="1340008" y="611486"/>
                  </a:cubicBezTo>
                  <a:lnTo>
                    <a:pt x="18018" y="611486"/>
                  </a:lnTo>
                  <a:cubicBezTo>
                    <a:pt x="8067" y="611486"/>
                    <a:pt x="0" y="603419"/>
                    <a:pt x="0" y="593469"/>
                  </a:cubicBezTo>
                  <a:lnTo>
                    <a:pt x="0" y="18018"/>
                  </a:lnTo>
                  <a:cubicBezTo>
                    <a:pt x="0" y="8067"/>
                    <a:pt x="8067" y="0"/>
                    <a:pt x="18018" y="0"/>
                  </a:cubicBezTo>
                  <a:close/>
                </a:path>
              </a:pathLst>
            </a:custGeom>
            <a:solidFill>
              <a:srgbClr val="FFF5E9"/>
            </a:solidFill>
          </p:spPr>
        </p:sp>
        <p:sp>
          <p:nvSpPr>
            <p:cNvPr id="4" name="TextBox 4"/>
            <p:cNvSpPr txBox="1"/>
            <p:nvPr/>
          </p:nvSpPr>
          <p:spPr>
            <a:xfrm>
              <a:off x="0" y="-47625"/>
              <a:ext cx="1358025" cy="65911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185142" y="4141698"/>
            <a:ext cx="5057555" cy="21144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A) </a:t>
            </a:r>
            <a:r>
              <a:rPr lang="en-US" sz="3003">
                <a:solidFill>
                  <a:srgbClr val="000000"/>
                </a:solidFill>
                <a:latin typeface="Outfit"/>
                <a:ea typeface="Outfit"/>
                <a:cs typeface="Outfit"/>
                <a:sym typeface="Outfit"/>
              </a:rPr>
              <a:t>Für die ungleiche Verteilung von Wohlstand, Ressourcen und Verantwortung. </a:t>
            </a:r>
          </a:p>
        </p:txBody>
      </p:sp>
      <p:grpSp>
        <p:nvGrpSpPr>
          <p:cNvPr id="6" name="Group 6"/>
          <p:cNvGrpSpPr/>
          <p:nvPr/>
        </p:nvGrpSpPr>
        <p:grpSpPr>
          <a:xfrm>
            <a:off x="9617641" y="4078198"/>
            <a:ext cx="5156252" cy="2274376"/>
            <a:chOff x="0" y="0"/>
            <a:chExt cx="1358025" cy="599013"/>
          </a:xfrm>
        </p:grpSpPr>
        <p:sp>
          <p:nvSpPr>
            <p:cNvPr id="7" name="Freeform 7"/>
            <p:cNvSpPr/>
            <p:nvPr/>
          </p:nvSpPr>
          <p:spPr>
            <a:xfrm>
              <a:off x="0" y="0"/>
              <a:ext cx="1358025" cy="599013"/>
            </a:xfrm>
            <a:custGeom>
              <a:avLst/>
              <a:gdLst/>
              <a:ahLst/>
              <a:cxnLst/>
              <a:rect l="l" t="t" r="r" b="b"/>
              <a:pathLst>
                <a:path w="1358025" h="599013">
                  <a:moveTo>
                    <a:pt x="18018" y="0"/>
                  </a:moveTo>
                  <a:lnTo>
                    <a:pt x="1340008" y="0"/>
                  </a:lnTo>
                  <a:cubicBezTo>
                    <a:pt x="1344786" y="0"/>
                    <a:pt x="1349369" y="1898"/>
                    <a:pt x="1352748" y="5277"/>
                  </a:cubicBezTo>
                  <a:cubicBezTo>
                    <a:pt x="1356127" y="8656"/>
                    <a:pt x="1358025" y="13239"/>
                    <a:pt x="1358025" y="18018"/>
                  </a:cubicBezTo>
                  <a:lnTo>
                    <a:pt x="1358025" y="580995"/>
                  </a:lnTo>
                  <a:cubicBezTo>
                    <a:pt x="1358025" y="590946"/>
                    <a:pt x="1349958" y="599013"/>
                    <a:pt x="1340008" y="599013"/>
                  </a:cubicBezTo>
                  <a:lnTo>
                    <a:pt x="18018" y="599013"/>
                  </a:lnTo>
                  <a:cubicBezTo>
                    <a:pt x="13239" y="599013"/>
                    <a:pt x="8656" y="597114"/>
                    <a:pt x="5277" y="593736"/>
                  </a:cubicBezTo>
                  <a:cubicBezTo>
                    <a:pt x="1898" y="590357"/>
                    <a:pt x="0" y="585774"/>
                    <a:pt x="0" y="580995"/>
                  </a:cubicBezTo>
                  <a:lnTo>
                    <a:pt x="0" y="18018"/>
                  </a:lnTo>
                  <a:cubicBezTo>
                    <a:pt x="0" y="8067"/>
                    <a:pt x="8067" y="0"/>
                    <a:pt x="18018" y="0"/>
                  </a:cubicBezTo>
                  <a:close/>
                </a:path>
              </a:pathLst>
            </a:custGeom>
            <a:solidFill>
              <a:srgbClr val="FFF5E9"/>
            </a:solidFill>
          </p:spPr>
        </p:sp>
        <p:sp>
          <p:nvSpPr>
            <p:cNvPr id="8" name="TextBox 8"/>
            <p:cNvSpPr txBox="1"/>
            <p:nvPr/>
          </p:nvSpPr>
          <p:spPr>
            <a:xfrm>
              <a:off x="0" y="-47625"/>
              <a:ext cx="1358025" cy="646638"/>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9900294" y="4141698"/>
            <a:ext cx="4989052" cy="21144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B)</a:t>
            </a:r>
            <a:r>
              <a:rPr lang="en-US" sz="3003">
                <a:solidFill>
                  <a:srgbClr val="000000"/>
                </a:solidFill>
                <a:latin typeface="Outfit"/>
                <a:ea typeface="Outfit"/>
                <a:cs typeface="Outfit"/>
                <a:sym typeface="Outfit"/>
              </a:rPr>
              <a:t> Mit den Begriffen sind Länder mit wärmerem oder kühlerem Klima gemeint.</a:t>
            </a:r>
          </a:p>
          <a:p>
            <a:pPr algn="l">
              <a:lnSpc>
                <a:spcPts val="4204"/>
              </a:lnSpc>
            </a:pPr>
            <a:endParaRPr lang="en-US" sz="3003">
              <a:solidFill>
                <a:srgbClr val="000000"/>
              </a:solidFill>
              <a:latin typeface="Outfit"/>
              <a:ea typeface="Outfit"/>
              <a:cs typeface="Outfit"/>
              <a:sym typeface="Outfit"/>
            </a:endParaRPr>
          </a:p>
        </p:txBody>
      </p:sp>
      <p:grpSp>
        <p:nvGrpSpPr>
          <p:cNvPr id="10" name="Group 10"/>
          <p:cNvGrpSpPr/>
          <p:nvPr/>
        </p:nvGrpSpPr>
        <p:grpSpPr>
          <a:xfrm>
            <a:off x="4086445" y="6824050"/>
            <a:ext cx="5156252" cy="2305812"/>
            <a:chOff x="0" y="0"/>
            <a:chExt cx="1358025" cy="607292"/>
          </a:xfrm>
        </p:grpSpPr>
        <p:sp>
          <p:nvSpPr>
            <p:cNvPr id="11" name="Freeform 11"/>
            <p:cNvSpPr/>
            <p:nvPr/>
          </p:nvSpPr>
          <p:spPr>
            <a:xfrm>
              <a:off x="0" y="0"/>
              <a:ext cx="1358025" cy="607292"/>
            </a:xfrm>
            <a:custGeom>
              <a:avLst/>
              <a:gdLst/>
              <a:ahLst/>
              <a:cxnLst/>
              <a:rect l="l" t="t" r="r" b="b"/>
              <a:pathLst>
                <a:path w="1358025" h="607292">
                  <a:moveTo>
                    <a:pt x="18018" y="0"/>
                  </a:moveTo>
                  <a:lnTo>
                    <a:pt x="1340008" y="0"/>
                  </a:lnTo>
                  <a:cubicBezTo>
                    <a:pt x="1344786" y="0"/>
                    <a:pt x="1349369" y="1898"/>
                    <a:pt x="1352748" y="5277"/>
                  </a:cubicBezTo>
                  <a:cubicBezTo>
                    <a:pt x="1356127" y="8656"/>
                    <a:pt x="1358025" y="13239"/>
                    <a:pt x="1358025" y="18018"/>
                  </a:cubicBezTo>
                  <a:lnTo>
                    <a:pt x="1358025" y="589274"/>
                  </a:lnTo>
                  <a:cubicBezTo>
                    <a:pt x="1358025" y="599225"/>
                    <a:pt x="1349958" y="607292"/>
                    <a:pt x="1340008" y="607292"/>
                  </a:cubicBezTo>
                  <a:lnTo>
                    <a:pt x="18018" y="607292"/>
                  </a:lnTo>
                  <a:cubicBezTo>
                    <a:pt x="8067" y="607292"/>
                    <a:pt x="0" y="599225"/>
                    <a:pt x="0" y="589274"/>
                  </a:cubicBezTo>
                  <a:lnTo>
                    <a:pt x="0" y="18018"/>
                  </a:lnTo>
                  <a:cubicBezTo>
                    <a:pt x="0" y="8067"/>
                    <a:pt x="8067" y="0"/>
                    <a:pt x="18018" y="0"/>
                  </a:cubicBezTo>
                  <a:close/>
                </a:path>
              </a:pathLst>
            </a:custGeom>
            <a:solidFill>
              <a:srgbClr val="FFF5E9"/>
            </a:solidFill>
          </p:spPr>
        </p:sp>
        <p:sp>
          <p:nvSpPr>
            <p:cNvPr id="12" name="TextBox 12"/>
            <p:cNvSpPr txBox="1"/>
            <p:nvPr/>
          </p:nvSpPr>
          <p:spPr>
            <a:xfrm>
              <a:off x="0" y="-47625"/>
              <a:ext cx="1358025" cy="654917"/>
            </a:xfrm>
            <a:prstGeom prst="rect">
              <a:avLst/>
            </a:prstGeom>
          </p:spPr>
          <p:txBody>
            <a:bodyPr lIns="50800" tIns="50800" rIns="50800" bIns="50800" rtlCol="0" anchor="ctr"/>
            <a:lstStyle/>
            <a:p>
              <a:pPr algn="ctr">
                <a:lnSpc>
                  <a:spcPts val="2659"/>
                </a:lnSpc>
              </a:pPr>
              <a:endParaRPr/>
            </a:p>
          </p:txBody>
        </p:sp>
      </p:grpSp>
      <p:sp>
        <p:nvSpPr>
          <p:cNvPr id="13" name="TextBox 13"/>
          <p:cNvSpPr txBox="1"/>
          <p:nvPr/>
        </p:nvSpPr>
        <p:spPr>
          <a:xfrm>
            <a:off x="4230148" y="6872793"/>
            <a:ext cx="4913852" cy="15810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C) </a:t>
            </a:r>
            <a:r>
              <a:rPr lang="en-US" sz="3003">
                <a:solidFill>
                  <a:srgbClr val="000000"/>
                </a:solidFill>
                <a:latin typeface="Outfit"/>
                <a:ea typeface="Outfit"/>
                <a:cs typeface="Outfit"/>
                <a:sym typeface="Outfit"/>
              </a:rPr>
              <a:t>Für die geografische Lage – Süden unten, Norden oben auf der Weltkarte.</a:t>
            </a:r>
          </a:p>
        </p:txBody>
      </p:sp>
      <p:grpSp>
        <p:nvGrpSpPr>
          <p:cNvPr id="14" name="Group 14"/>
          <p:cNvGrpSpPr/>
          <p:nvPr/>
        </p:nvGrpSpPr>
        <p:grpSpPr>
          <a:xfrm>
            <a:off x="9733094" y="6824050"/>
            <a:ext cx="5156252" cy="2305812"/>
            <a:chOff x="0" y="0"/>
            <a:chExt cx="1358025" cy="607292"/>
          </a:xfrm>
        </p:grpSpPr>
        <p:sp>
          <p:nvSpPr>
            <p:cNvPr id="15" name="Freeform 15"/>
            <p:cNvSpPr/>
            <p:nvPr/>
          </p:nvSpPr>
          <p:spPr>
            <a:xfrm>
              <a:off x="0" y="0"/>
              <a:ext cx="1358025" cy="607292"/>
            </a:xfrm>
            <a:custGeom>
              <a:avLst/>
              <a:gdLst/>
              <a:ahLst/>
              <a:cxnLst/>
              <a:rect l="l" t="t" r="r" b="b"/>
              <a:pathLst>
                <a:path w="1358025" h="607292">
                  <a:moveTo>
                    <a:pt x="18018" y="0"/>
                  </a:moveTo>
                  <a:lnTo>
                    <a:pt x="1340008" y="0"/>
                  </a:lnTo>
                  <a:cubicBezTo>
                    <a:pt x="1344786" y="0"/>
                    <a:pt x="1349369" y="1898"/>
                    <a:pt x="1352748" y="5277"/>
                  </a:cubicBezTo>
                  <a:cubicBezTo>
                    <a:pt x="1356127" y="8656"/>
                    <a:pt x="1358025" y="13239"/>
                    <a:pt x="1358025" y="18018"/>
                  </a:cubicBezTo>
                  <a:lnTo>
                    <a:pt x="1358025" y="589274"/>
                  </a:lnTo>
                  <a:cubicBezTo>
                    <a:pt x="1358025" y="599225"/>
                    <a:pt x="1349958" y="607292"/>
                    <a:pt x="1340008" y="607292"/>
                  </a:cubicBezTo>
                  <a:lnTo>
                    <a:pt x="18018" y="607292"/>
                  </a:lnTo>
                  <a:cubicBezTo>
                    <a:pt x="8067" y="607292"/>
                    <a:pt x="0" y="599225"/>
                    <a:pt x="0" y="589274"/>
                  </a:cubicBezTo>
                  <a:lnTo>
                    <a:pt x="0" y="18018"/>
                  </a:lnTo>
                  <a:cubicBezTo>
                    <a:pt x="0" y="8067"/>
                    <a:pt x="8067" y="0"/>
                    <a:pt x="18018" y="0"/>
                  </a:cubicBezTo>
                  <a:close/>
                </a:path>
              </a:pathLst>
            </a:custGeom>
            <a:solidFill>
              <a:srgbClr val="FFF5E9"/>
            </a:solidFill>
          </p:spPr>
        </p:sp>
        <p:sp>
          <p:nvSpPr>
            <p:cNvPr id="16" name="TextBox 16"/>
            <p:cNvSpPr txBox="1"/>
            <p:nvPr/>
          </p:nvSpPr>
          <p:spPr>
            <a:xfrm>
              <a:off x="0" y="-47625"/>
              <a:ext cx="1358025" cy="654917"/>
            </a:xfrm>
            <a:prstGeom prst="rect">
              <a:avLst/>
            </a:prstGeom>
          </p:spPr>
          <p:txBody>
            <a:bodyPr lIns="50800" tIns="50800" rIns="50800" bIns="50800" rtlCol="0" anchor="ctr"/>
            <a:lstStyle/>
            <a:p>
              <a:pPr algn="ctr">
                <a:lnSpc>
                  <a:spcPts val="2520"/>
                </a:lnSpc>
              </a:pPr>
              <a:endParaRPr/>
            </a:p>
          </p:txBody>
        </p:sp>
      </p:grpSp>
      <p:sp>
        <p:nvSpPr>
          <p:cNvPr id="17" name="TextBox 17"/>
          <p:cNvSpPr txBox="1"/>
          <p:nvPr/>
        </p:nvSpPr>
        <p:spPr>
          <a:xfrm>
            <a:off x="9900294" y="6872793"/>
            <a:ext cx="4590946" cy="15810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D) </a:t>
            </a:r>
            <a:r>
              <a:rPr lang="en-US" sz="3003">
                <a:solidFill>
                  <a:srgbClr val="000000"/>
                </a:solidFill>
                <a:latin typeface="Outfit"/>
                <a:ea typeface="Outfit"/>
                <a:cs typeface="Outfit"/>
                <a:sym typeface="Outfit"/>
              </a:rPr>
              <a:t>Für die Klimazonen der Erde, wie Tropen und Polarregionen.</a:t>
            </a:r>
          </a:p>
        </p:txBody>
      </p:sp>
      <p:sp>
        <p:nvSpPr>
          <p:cNvPr id="18" name="Freeform 18"/>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19" name="Freeform 19"/>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0" name="TextBox 20"/>
          <p:cNvSpPr txBox="1"/>
          <p:nvPr/>
        </p:nvSpPr>
        <p:spPr>
          <a:xfrm>
            <a:off x="4086445" y="1478913"/>
            <a:ext cx="12416960" cy="2371725"/>
          </a:xfrm>
          <a:prstGeom prst="rect">
            <a:avLst/>
          </a:prstGeom>
        </p:spPr>
        <p:txBody>
          <a:bodyPr lIns="0" tIns="0" rIns="0" bIns="0" rtlCol="0" anchor="t">
            <a:spAutoFit/>
          </a:bodyPr>
          <a:lstStyle/>
          <a:p>
            <a:pPr algn="l">
              <a:lnSpc>
                <a:spcPts val="6299"/>
              </a:lnSpc>
            </a:pPr>
            <a:r>
              <a:rPr lang="en-US" sz="4500" b="1">
                <a:solidFill>
                  <a:srgbClr val="643759"/>
                </a:solidFill>
                <a:latin typeface="PT Sans Bold"/>
                <a:ea typeface="PT Sans Bold"/>
                <a:cs typeface="PT Sans Bold"/>
                <a:sym typeface="PT Sans Bold"/>
              </a:rPr>
              <a:t>7. Wofür steht „Globaler Süden“ bzw. „Globaler Norden“ im Zusammenhang mit der Klimakrise? </a:t>
            </a:r>
          </a:p>
          <a:p>
            <a:pPr algn="l">
              <a:lnSpc>
                <a:spcPts val="6299"/>
              </a:lnSpc>
              <a:spcBef>
                <a:spcPct val="0"/>
              </a:spcBef>
            </a:pPr>
            <a:endParaRPr lang="en-US" sz="4500" b="1">
              <a:solidFill>
                <a:srgbClr val="643759"/>
              </a:solidFill>
              <a:latin typeface="PT Sans Bold"/>
              <a:ea typeface="PT Sans Bold"/>
              <a:cs typeface="PT Sans Bold"/>
              <a:sym typeface="PT Sans Bo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4030838"/>
            <a:ext cx="5156252" cy="2321736"/>
            <a:chOff x="0" y="0"/>
            <a:chExt cx="1358025" cy="611486"/>
          </a:xfrm>
        </p:grpSpPr>
        <p:sp>
          <p:nvSpPr>
            <p:cNvPr id="3" name="Freeform 3"/>
            <p:cNvSpPr/>
            <p:nvPr/>
          </p:nvSpPr>
          <p:spPr>
            <a:xfrm>
              <a:off x="0" y="0"/>
              <a:ext cx="1358025" cy="611486"/>
            </a:xfrm>
            <a:custGeom>
              <a:avLst/>
              <a:gdLst/>
              <a:ahLst/>
              <a:cxnLst/>
              <a:rect l="l" t="t" r="r" b="b"/>
              <a:pathLst>
                <a:path w="1358025" h="611486">
                  <a:moveTo>
                    <a:pt x="18018" y="0"/>
                  </a:moveTo>
                  <a:lnTo>
                    <a:pt x="1340008" y="0"/>
                  </a:lnTo>
                  <a:cubicBezTo>
                    <a:pt x="1344786" y="0"/>
                    <a:pt x="1349369" y="1898"/>
                    <a:pt x="1352748" y="5277"/>
                  </a:cubicBezTo>
                  <a:cubicBezTo>
                    <a:pt x="1356127" y="8656"/>
                    <a:pt x="1358025" y="13239"/>
                    <a:pt x="1358025" y="18018"/>
                  </a:cubicBezTo>
                  <a:lnTo>
                    <a:pt x="1358025" y="593469"/>
                  </a:lnTo>
                  <a:cubicBezTo>
                    <a:pt x="1358025" y="603419"/>
                    <a:pt x="1349958" y="611486"/>
                    <a:pt x="1340008" y="611486"/>
                  </a:cubicBezTo>
                  <a:lnTo>
                    <a:pt x="18018" y="611486"/>
                  </a:lnTo>
                  <a:cubicBezTo>
                    <a:pt x="8067" y="611486"/>
                    <a:pt x="0" y="603419"/>
                    <a:pt x="0" y="593469"/>
                  </a:cubicBezTo>
                  <a:lnTo>
                    <a:pt x="0" y="18018"/>
                  </a:lnTo>
                  <a:cubicBezTo>
                    <a:pt x="0" y="8067"/>
                    <a:pt x="8067" y="0"/>
                    <a:pt x="18018" y="0"/>
                  </a:cubicBezTo>
                  <a:close/>
                </a:path>
              </a:pathLst>
            </a:custGeom>
            <a:solidFill>
              <a:srgbClr val="8CAB54"/>
            </a:solidFill>
          </p:spPr>
        </p:sp>
        <p:sp>
          <p:nvSpPr>
            <p:cNvPr id="4" name="TextBox 4"/>
            <p:cNvSpPr txBox="1"/>
            <p:nvPr/>
          </p:nvSpPr>
          <p:spPr>
            <a:xfrm>
              <a:off x="0" y="-47625"/>
              <a:ext cx="1358025" cy="65911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185142" y="4141698"/>
            <a:ext cx="5057555" cy="2114464"/>
          </a:xfrm>
          <a:prstGeom prst="rect">
            <a:avLst/>
          </a:prstGeom>
        </p:spPr>
        <p:txBody>
          <a:bodyPr lIns="0" tIns="0" rIns="0" bIns="0" rtlCol="0" anchor="t">
            <a:spAutoFit/>
          </a:bodyPr>
          <a:lstStyle/>
          <a:p>
            <a:pPr algn="l">
              <a:lnSpc>
                <a:spcPts val="4204"/>
              </a:lnSpc>
            </a:pPr>
            <a:r>
              <a:rPr lang="en-US" sz="3003" b="1">
                <a:solidFill>
                  <a:srgbClr val="FAE1F4"/>
                </a:solidFill>
                <a:latin typeface="Outfit Ultra-Bold"/>
                <a:ea typeface="Outfit Ultra-Bold"/>
                <a:cs typeface="Outfit Ultra-Bold"/>
                <a:sym typeface="Outfit Ultra-Bold"/>
              </a:rPr>
              <a:t>A) Für die ungleiche Verteilung von Wohlstand, Ressourcen und Verantwortung. </a:t>
            </a:r>
          </a:p>
        </p:txBody>
      </p:sp>
      <p:grpSp>
        <p:nvGrpSpPr>
          <p:cNvPr id="6" name="Group 6"/>
          <p:cNvGrpSpPr/>
          <p:nvPr/>
        </p:nvGrpSpPr>
        <p:grpSpPr>
          <a:xfrm>
            <a:off x="9617641" y="4078198"/>
            <a:ext cx="5156252" cy="2274376"/>
            <a:chOff x="0" y="0"/>
            <a:chExt cx="1358025" cy="599013"/>
          </a:xfrm>
        </p:grpSpPr>
        <p:sp>
          <p:nvSpPr>
            <p:cNvPr id="7" name="Freeform 7"/>
            <p:cNvSpPr/>
            <p:nvPr/>
          </p:nvSpPr>
          <p:spPr>
            <a:xfrm>
              <a:off x="0" y="0"/>
              <a:ext cx="1358025" cy="599013"/>
            </a:xfrm>
            <a:custGeom>
              <a:avLst/>
              <a:gdLst/>
              <a:ahLst/>
              <a:cxnLst/>
              <a:rect l="l" t="t" r="r" b="b"/>
              <a:pathLst>
                <a:path w="1358025" h="599013">
                  <a:moveTo>
                    <a:pt x="18018" y="0"/>
                  </a:moveTo>
                  <a:lnTo>
                    <a:pt x="1340008" y="0"/>
                  </a:lnTo>
                  <a:cubicBezTo>
                    <a:pt x="1344786" y="0"/>
                    <a:pt x="1349369" y="1898"/>
                    <a:pt x="1352748" y="5277"/>
                  </a:cubicBezTo>
                  <a:cubicBezTo>
                    <a:pt x="1356127" y="8656"/>
                    <a:pt x="1358025" y="13239"/>
                    <a:pt x="1358025" y="18018"/>
                  </a:cubicBezTo>
                  <a:lnTo>
                    <a:pt x="1358025" y="580995"/>
                  </a:lnTo>
                  <a:cubicBezTo>
                    <a:pt x="1358025" y="590946"/>
                    <a:pt x="1349958" y="599013"/>
                    <a:pt x="1340008" y="599013"/>
                  </a:cubicBezTo>
                  <a:lnTo>
                    <a:pt x="18018" y="599013"/>
                  </a:lnTo>
                  <a:cubicBezTo>
                    <a:pt x="13239" y="599013"/>
                    <a:pt x="8656" y="597114"/>
                    <a:pt x="5277" y="593736"/>
                  </a:cubicBezTo>
                  <a:cubicBezTo>
                    <a:pt x="1898" y="590357"/>
                    <a:pt x="0" y="585774"/>
                    <a:pt x="0" y="580995"/>
                  </a:cubicBezTo>
                  <a:lnTo>
                    <a:pt x="0" y="18018"/>
                  </a:lnTo>
                  <a:cubicBezTo>
                    <a:pt x="0" y="8067"/>
                    <a:pt x="8067" y="0"/>
                    <a:pt x="18018" y="0"/>
                  </a:cubicBezTo>
                  <a:close/>
                </a:path>
              </a:pathLst>
            </a:custGeom>
            <a:solidFill>
              <a:srgbClr val="FFF5E9"/>
            </a:solidFill>
          </p:spPr>
        </p:sp>
        <p:sp>
          <p:nvSpPr>
            <p:cNvPr id="8" name="TextBox 8"/>
            <p:cNvSpPr txBox="1"/>
            <p:nvPr/>
          </p:nvSpPr>
          <p:spPr>
            <a:xfrm>
              <a:off x="0" y="-47625"/>
              <a:ext cx="1358025" cy="646638"/>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9900294" y="4141698"/>
            <a:ext cx="4989052" cy="21144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B)</a:t>
            </a:r>
            <a:r>
              <a:rPr lang="en-US" sz="3003">
                <a:solidFill>
                  <a:srgbClr val="000000"/>
                </a:solidFill>
                <a:latin typeface="Outfit"/>
                <a:ea typeface="Outfit"/>
                <a:cs typeface="Outfit"/>
                <a:sym typeface="Outfit"/>
              </a:rPr>
              <a:t> Mit den Begriffen sind Länder mit wärmerem oder kühlerem Klima gemeint.</a:t>
            </a:r>
          </a:p>
          <a:p>
            <a:pPr algn="l">
              <a:lnSpc>
                <a:spcPts val="4204"/>
              </a:lnSpc>
            </a:pPr>
            <a:endParaRPr lang="en-US" sz="3003">
              <a:solidFill>
                <a:srgbClr val="000000"/>
              </a:solidFill>
              <a:latin typeface="Outfit"/>
              <a:ea typeface="Outfit"/>
              <a:cs typeface="Outfit"/>
              <a:sym typeface="Outfit"/>
            </a:endParaRPr>
          </a:p>
        </p:txBody>
      </p:sp>
      <p:grpSp>
        <p:nvGrpSpPr>
          <p:cNvPr id="10" name="Group 10"/>
          <p:cNvGrpSpPr/>
          <p:nvPr/>
        </p:nvGrpSpPr>
        <p:grpSpPr>
          <a:xfrm>
            <a:off x="4086445" y="6824050"/>
            <a:ext cx="5156252" cy="2305812"/>
            <a:chOff x="0" y="0"/>
            <a:chExt cx="1358025" cy="607292"/>
          </a:xfrm>
        </p:grpSpPr>
        <p:sp>
          <p:nvSpPr>
            <p:cNvPr id="11" name="Freeform 11"/>
            <p:cNvSpPr/>
            <p:nvPr/>
          </p:nvSpPr>
          <p:spPr>
            <a:xfrm>
              <a:off x="0" y="0"/>
              <a:ext cx="1358025" cy="607292"/>
            </a:xfrm>
            <a:custGeom>
              <a:avLst/>
              <a:gdLst/>
              <a:ahLst/>
              <a:cxnLst/>
              <a:rect l="l" t="t" r="r" b="b"/>
              <a:pathLst>
                <a:path w="1358025" h="607292">
                  <a:moveTo>
                    <a:pt x="18018" y="0"/>
                  </a:moveTo>
                  <a:lnTo>
                    <a:pt x="1340008" y="0"/>
                  </a:lnTo>
                  <a:cubicBezTo>
                    <a:pt x="1344786" y="0"/>
                    <a:pt x="1349369" y="1898"/>
                    <a:pt x="1352748" y="5277"/>
                  </a:cubicBezTo>
                  <a:cubicBezTo>
                    <a:pt x="1356127" y="8656"/>
                    <a:pt x="1358025" y="13239"/>
                    <a:pt x="1358025" y="18018"/>
                  </a:cubicBezTo>
                  <a:lnTo>
                    <a:pt x="1358025" y="589274"/>
                  </a:lnTo>
                  <a:cubicBezTo>
                    <a:pt x="1358025" y="599225"/>
                    <a:pt x="1349958" y="607292"/>
                    <a:pt x="1340008" y="607292"/>
                  </a:cubicBezTo>
                  <a:lnTo>
                    <a:pt x="18018" y="607292"/>
                  </a:lnTo>
                  <a:cubicBezTo>
                    <a:pt x="8067" y="607292"/>
                    <a:pt x="0" y="599225"/>
                    <a:pt x="0" y="589274"/>
                  </a:cubicBezTo>
                  <a:lnTo>
                    <a:pt x="0" y="18018"/>
                  </a:lnTo>
                  <a:cubicBezTo>
                    <a:pt x="0" y="8067"/>
                    <a:pt x="8067" y="0"/>
                    <a:pt x="18018" y="0"/>
                  </a:cubicBezTo>
                  <a:close/>
                </a:path>
              </a:pathLst>
            </a:custGeom>
            <a:solidFill>
              <a:srgbClr val="FFF5E9"/>
            </a:solidFill>
          </p:spPr>
        </p:sp>
        <p:sp>
          <p:nvSpPr>
            <p:cNvPr id="12" name="TextBox 12"/>
            <p:cNvSpPr txBox="1"/>
            <p:nvPr/>
          </p:nvSpPr>
          <p:spPr>
            <a:xfrm>
              <a:off x="0" y="-47625"/>
              <a:ext cx="1358025" cy="654917"/>
            </a:xfrm>
            <a:prstGeom prst="rect">
              <a:avLst/>
            </a:prstGeom>
          </p:spPr>
          <p:txBody>
            <a:bodyPr lIns="50800" tIns="50800" rIns="50800" bIns="50800" rtlCol="0" anchor="ctr"/>
            <a:lstStyle/>
            <a:p>
              <a:pPr algn="ctr">
                <a:lnSpc>
                  <a:spcPts val="2659"/>
                </a:lnSpc>
              </a:pPr>
              <a:endParaRPr/>
            </a:p>
          </p:txBody>
        </p:sp>
      </p:grpSp>
      <p:sp>
        <p:nvSpPr>
          <p:cNvPr id="13" name="TextBox 13"/>
          <p:cNvSpPr txBox="1"/>
          <p:nvPr/>
        </p:nvSpPr>
        <p:spPr>
          <a:xfrm>
            <a:off x="4230148" y="6872793"/>
            <a:ext cx="4913852" cy="15810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C) </a:t>
            </a:r>
            <a:r>
              <a:rPr lang="en-US" sz="3003">
                <a:solidFill>
                  <a:srgbClr val="000000"/>
                </a:solidFill>
                <a:latin typeface="Outfit"/>
                <a:ea typeface="Outfit"/>
                <a:cs typeface="Outfit"/>
                <a:sym typeface="Outfit"/>
              </a:rPr>
              <a:t>Für die geografische Lage – Süden unten, Norden oben auf der Weltkarte.</a:t>
            </a:r>
          </a:p>
        </p:txBody>
      </p:sp>
      <p:grpSp>
        <p:nvGrpSpPr>
          <p:cNvPr id="14" name="Group 14"/>
          <p:cNvGrpSpPr/>
          <p:nvPr/>
        </p:nvGrpSpPr>
        <p:grpSpPr>
          <a:xfrm>
            <a:off x="9733094" y="6824050"/>
            <a:ext cx="5156252" cy="2305812"/>
            <a:chOff x="0" y="0"/>
            <a:chExt cx="1358025" cy="607292"/>
          </a:xfrm>
        </p:grpSpPr>
        <p:sp>
          <p:nvSpPr>
            <p:cNvPr id="15" name="Freeform 15"/>
            <p:cNvSpPr/>
            <p:nvPr/>
          </p:nvSpPr>
          <p:spPr>
            <a:xfrm>
              <a:off x="0" y="0"/>
              <a:ext cx="1358025" cy="607292"/>
            </a:xfrm>
            <a:custGeom>
              <a:avLst/>
              <a:gdLst/>
              <a:ahLst/>
              <a:cxnLst/>
              <a:rect l="l" t="t" r="r" b="b"/>
              <a:pathLst>
                <a:path w="1358025" h="607292">
                  <a:moveTo>
                    <a:pt x="18018" y="0"/>
                  </a:moveTo>
                  <a:lnTo>
                    <a:pt x="1340008" y="0"/>
                  </a:lnTo>
                  <a:cubicBezTo>
                    <a:pt x="1344786" y="0"/>
                    <a:pt x="1349369" y="1898"/>
                    <a:pt x="1352748" y="5277"/>
                  </a:cubicBezTo>
                  <a:cubicBezTo>
                    <a:pt x="1356127" y="8656"/>
                    <a:pt x="1358025" y="13239"/>
                    <a:pt x="1358025" y="18018"/>
                  </a:cubicBezTo>
                  <a:lnTo>
                    <a:pt x="1358025" y="589274"/>
                  </a:lnTo>
                  <a:cubicBezTo>
                    <a:pt x="1358025" y="599225"/>
                    <a:pt x="1349958" y="607292"/>
                    <a:pt x="1340008" y="607292"/>
                  </a:cubicBezTo>
                  <a:lnTo>
                    <a:pt x="18018" y="607292"/>
                  </a:lnTo>
                  <a:cubicBezTo>
                    <a:pt x="8067" y="607292"/>
                    <a:pt x="0" y="599225"/>
                    <a:pt x="0" y="589274"/>
                  </a:cubicBezTo>
                  <a:lnTo>
                    <a:pt x="0" y="18018"/>
                  </a:lnTo>
                  <a:cubicBezTo>
                    <a:pt x="0" y="8067"/>
                    <a:pt x="8067" y="0"/>
                    <a:pt x="18018" y="0"/>
                  </a:cubicBezTo>
                  <a:close/>
                </a:path>
              </a:pathLst>
            </a:custGeom>
            <a:solidFill>
              <a:srgbClr val="FFF5E9"/>
            </a:solidFill>
          </p:spPr>
        </p:sp>
        <p:sp>
          <p:nvSpPr>
            <p:cNvPr id="16" name="TextBox 16"/>
            <p:cNvSpPr txBox="1"/>
            <p:nvPr/>
          </p:nvSpPr>
          <p:spPr>
            <a:xfrm>
              <a:off x="0" y="-47625"/>
              <a:ext cx="1358025" cy="654917"/>
            </a:xfrm>
            <a:prstGeom prst="rect">
              <a:avLst/>
            </a:prstGeom>
          </p:spPr>
          <p:txBody>
            <a:bodyPr lIns="50800" tIns="50800" rIns="50800" bIns="50800" rtlCol="0" anchor="ctr"/>
            <a:lstStyle/>
            <a:p>
              <a:pPr algn="ctr">
                <a:lnSpc>
                  <a:spcPts val="2520"/>
                </a:lnSpc>
              </a:pPr>
              <a:endParaRPr/>
            </a:p>
          </p:txBody>
        </p:sp>
      </p:grpSp>
      <p:sp>
        <p:nvSpPr>
          <p:cNvPr id="17" name="TextBox 17"/>
          <p:cNvSpPr txBox="1"/>
          <p:nvPr/>
        </p:nvSpPr>
        <p:spPr>
          <a:xfrm>
            <a:off x="9900294" y="6872793"/>
            <a:ext cx="4590946" cy="1581064"/>
          </a:xfrm>
          <a:prstGeom prst="rect">
            <a:avLst/>
          </a:prstGeom>
        </p:spPr>
        <p:txBody>
          <a:bodyPr lIns="0" tIns="0" rIns="0" bIns="0" rtlCol="0" anchor="t">
            <a:spAutoFit/>
          </a:bodyPr>
          <a:lstStyle/>
          <a:p>
            <a:pPr algn="l">
              <a:lnSpc>
                <a:spcPts val="4204"/>
              </a:lnSpc>
            </a:pPr>
            <a:r>
              <a:rPr lang="en-US" sz="3003" b="1">
                <a:solidFill>
                  <a:srgbClr val="000000"/>
                </a:solidFill>
                <a:latin typeface="Outfit Ultra-Bold"/>
                <a:ea typeface="Outfit Ultra-Bold"/>
                <a:cs typeface="Outfit Ultra-Bold"/>
                <a:sym typeface="Outfit Ultra-Bold"/>
              </a:rPr>
              <a:t>D) </a:t>
            </a:r>
            <a:r>
              <a:rPr lang="en-US" sz="3003">
                <a:solidFill>
                  <a:srgbClr val="000000"/>
                </a:solidFill>
                <a:latin typeface="Outfit"/>
                <a:ea typeface="Outfit"/>
                <a:cs typeface="Outfit"/>
                <a:sym typeface="Outfit"/>
              </a:rPr>
              <a:t>Für die Klimazonen der Erde, wie Tropen und Polarregionen.</a:t>
            </a:r>
          </a:p>
        </p:txBody>
      </p:sp>
      <p:sp>
        <p:nvSpPr>
          <p:cNvPr id="18" name="Freeform 18"/>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19" name="Freeform 19"/>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20" name="TextBox 20"/>
          <p:cNvSpPr txBox="1"/>
          <p:nvPr/>
        </p:nvSpPr>
        <p:spPr>
          <a:xfrm>
            <a:off x="4086445" y="1478913"/>
            <a:ext cx="12416960" cy="2371725"/>
          </a:xfrm>
          <a:prstGeom prst="rect">
            <a:avLst/>
          </a:prstGeom>
        </p:spPr>
        <p:txBody>
          <a:bodyPr lIns="0" tIns="0" rIns="0" bIns="0" rtlCol="0" anchor="t">
            <a:spAutoFit/>
          </a:bodyPr>
          <a:lstStyle/>
          <a:p>
            <a:pPr algn="l">
              <a:lnSpc>
                <a:spcPts val="6299"/>
              </a:lnSpc>
            </a:pPr>
            <a:r>
              <a:rPr lang="en-US" sz="4500" b="1">
                <a:solidFill>
                  <a:srgbClr val="643759"/>
                </a:solidFill>
                <a:latin typeface="PT Sans Bold"/>
                <a:ea typeface="PT Sans Bold"/>
                <a:cs typeface="PT Sans Bold"/>
                <a:sym typeface="PT Sans Bold"/>
              </a:rPr>
              <a:t>7. Wofür steht „Globaler Süden“ bzw. „Globaler Norden“ im Zusammenhang mit der Klimakrise? </a:t>
            </a:r>
          </a:p>
          <a:p>
            <a:pPr algn="l">
              <a:lnSpc>
                <a:spcPts val="6299"/>
              </a:lnSpc>
              <a:spcBef>
                <a:spcPct val="0"/>
              </a:spcBef>
            </a:pPr>
            <a:endParaRPr lang="en-US" sz="4500" b="1">
              <a:solidFill>
                <a:srgbClr val="643759"/>
              </a:solidFill>
              <a:latin typeface="PT Sans Bold"/>
              <a:ea typeface="PT Sans Bold"/>
              <a:cs typeface="PT Sans Bold"/>
              <a:sym typeface="PT Sans Bo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TextBox 4"/>
          <p:cNvSpPr txBox="1"/>
          <p:nvPr/>
        </p:nvSpPr>
        <p:spPr>
          <a:xfrm>
            <a:off x="4086445" y="1478913"/>
            <a:ext cx="13579430" cy="23717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8. Weltweit sind nicht alle Länder und Menschen gleichermaßen für den menschengemachten Klimawandel verantwortlich. Was bedeutet das?</a:t>
            </a:r>
          </a:p>
        </p:txBody>
      </p:sp>
      <p:grpSp>
        <p:nvGrpSpPr>
          <p:cNvPr id="5" name="Group 5"/>
          <p:cNvGrpSpPr/>
          <p:nvPr/>
        </p:nvGrpSpPr>
        <p:grpSpPr>
          <a:xfrm>
            <a:off x="3987748" y="3830950"/>
            <a:ext cx="5554358" cy="2656145"/>
            <a:chOff x="0" y="0"/>
            <a:chExt cx="1462876" cy="699561"/>
          </a:xfrm>
        </p:grpSpPr>
        <p:sp>
          <p:nvSpPr>
            <p:cNvPr id="6" name="Freeform 6"/>
            <p:cNvSpPr/>
            <p:nvPr/>
          </p:nvSpPr>
          <p:spPr>
            <a:xfrm>
              <a:off x="0" y="0"/>
              <a:ext cx="1462876" cy="699561"/>
            </a:xfrm>
            <a:custGeom>
              <a:avLst/>
              <a:gdLst/>
              <a:ahLst/>
              <a:cxnLst/>
              <a:rect l="l" t="t" r="r" b="b"/>
              <a:pathLst>
                <a:path w="1462876" h="699561">
                  <a:moveTo>
                    <a:pt x="16726" y="0"/>
                  </a:moveTo>
                  <a:lnTo>
                    <a:pt x="1446150" y="0"/>
                  </a:lnTo>
                  <a:cubicBezTo>
                    <a:pt x="1455388" y="0"/>
                    <a:pt x="1462876" y="7489"/>
                    <a:pt x="1462876" y="16726"/>
                  </a:cubicBezTo>
                  <a:lnTo>
                    <a:pt x="1462876" y="682835"/>
                  </a:lnTo>
                  <a:cubicBezTo>
                    <a:pt x="1462876" y="687271"/>
                    <a:pt x="1461114" y="691525"/>
                    <a:pt x="1457977" y="694662"/>
                  </a:cubicBezTo>
                  <a:cubicBezTo>
                    <a:pt x="1454840" y="697799"/>
                    <a:pt x="1450586" y="699561"/>
                    <a:pt x="1446150" y="699561"/>
                  </a:cubicBezTo>
                  <a:lnTo>
                    <a:pt x="16726" y="699561"/>
                  </a:lnTo>
                  <a:cubicBezTo>
                    <a:pt x="7489" y="699561"/>
                    <a:pt x="0" y="692072"/>
                    <a:pt x="0" y="682835"/>
                  </a:cubicBezTo>
                  <a:lnTo>
                    <a:pt x="0" y="16726"/>
                  </a:lnTo>
                  <a:cubicBezTo>
                    <a:pt x="0" y="7489"/>
                    <a:pt x="7489" y="0"/>
                    <a:pt x="16726" y="0"/>
                  </a:cubicBezTo>
                  <a:close/>
                </a:path>
              </a:pathLst>
            </a:custGeom>
            <a:solidFill>
              <a:srgbClr val="FFF5E9"/>
            </a:solidFill>
          </p:spPr>
        </p:sp>
        <p:sp>
          <p:nvSpPr>
            <p:cNvPr id="7" name="TextBox 7"/>
            <p:cNvSpPr txBox="1"/>
            <p:nvPr/>
          </p:nvSpPr>
          <p:spPr>
            <a:xfrm>
              <a:off x="0" y="-47625"/>
              <a:ext cx="1462876" cy="747186"/>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4086445" y="3963770"/>
            <a:ext cx="5455661" cy="235068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A) </a:t>
            </a:r>
            <a:r>
              <a:rPr lang="en-US" sz="2703">
                <a:solidFill>
                  <a:srgbClr val="000000"/>
                </a:solidFill>
                <a:latin typeface="Outfit"/>
                <a:ea typeface="Outfit"/>
                <a:cs typeface="Outfit"/>
                <a:sym typeface="Outfit"/>
              </a:rPr>
              <a:t>Der Klimawandel wurde weltweit unabhängig von der Industrialisierung oder dem Verbrauch von Ressourcen gleichmäßig verursacht.</a:t>
            </a:r>
          </a:p>
        </p:txBody>
      </p:sp>
      <p:grpSp>
        <p:nvGrpSpPr>
          <p:cNvPr id="9" name="Group 9"/>
          <p:cNvGrpSpPr/>
          <p:nvPr/>
        </p:nvGrpSpPr>
        <p:grpSpPr>
          <a:xfrm>
            <a:off x="9900294" y="3872953"/>
            <a:ext cx="5554358" cy="2663127"/>
            <a:chOff x="0" y="0"/>
            <a:chExt cx="1462876" cy="701400"/>
          </a:xfrm>
        </p:grpSpPr>
        <p:sp>
          <p:nvSpPr>
            <p:cNvPr id="10" name="Freeform 10"/>
            <p:cNvSpPr/>
            <p:nvPr/>
          </p:nvSpPr>
          <p:spPr>
            <a:xfrm>
              <a:off x="0" y="0"/>
              <a:ext cx="1462876" cy="701400"/>
            </a:xfrm>
            <a:custGeom>
              <a:avLst/>
              <a:gdLst/>
              <a:ahLst/>
              <a:cxnLst/>
              <a:rect l="l" t="t" r="r" b="b"/>
              <a:pathLst>
                <a:path w="1462876" h="701400">
                  <a:moveTo>
                    <a:pt x="16726" y="0"/>
                  </a:moveTo>
                  <a:lnTo>
                    <a:pt x="1446150" y="0"/>
                  </a:lnTo>
                  <a:cubicBezTo>
                    <a:pt x="1455388" y="0"/>
                    <a:pt x="1462876" y="7489"/>
                    <a:pt x="1462876" y="16726"/>
                  </a:cubicBezTo>
                  <a:lnTo>
                    <a:pt x="1462876" y="684673"/>
                  </a:lnTo>
                  <a:cubicBezTo>
                    <a:pt x="1462876" y="689109"/>
                    <a:pt x="1461114" y="693364"/>
                    <a:pt x="1457977" y="696501"/>
                  </a:cubicBezTo>
                  <a:cubicBezTo>
                    <a:pt x="1454840" y="699637"/>
                    <a:pt x="1450586" y="701400"/>
                    <a:pt x="1446150" y="701400"/>
                  </a:cubicBezTo>
                  <a:lnTo>
                    <a:pt x="16726" y="701400"/>
                  </a:lnTo>
                  <a:cubicBezTo>
                    <a:pt x="7489" y="701400"/>
                    <a:pt x="0" y="693911"/>
                    <a:pt x="0" y="684673"/>
                  </a:cubicBezTo>
                  <a:lnTo>
                    <a:pt x="0" y="16726"/>
                  </a:lnTo>
                  <a:cubicBezTo>
                    <a:pt x="0" y="7489"/>
                    <a:pt x="7489" y="0"/>
                    <a:pt x="16726" y="0"/>
                  </a:cubicBezTo>
                  <a:close/>
                </a:path>
              </a:pathLst>
            </a:custGeom>
            <a:solidFill>
              <a:srgbClr val="FFF5E9"/>
            </a:solidFill>
          </p:spPr>
        </p:sp>
        <p:sp>
          <p:nvSpPr>
            <p:cNvPr id="11" name="TextBox 11"/>
            <p:cNvSpPr txBox="1"/>
            <p:nvPr/>
          </p:nvSpPr>
          <p:spPr>
            <a:xfrm>
              <a:off x="0" y="-47625"/>
              <a:ext cx="1462876" cy="749025"/>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9900294" y="3830950"/>
            <a:ext cx="5506585" cy="2656145"/>
            <a:chOff x="0" y="0"/>
            <a:chExt cx="1450294" cy="699561"/>
          </a:xfrm>
        </p:grpSpPr>
        <p:sp>
          <p:nvSpPr>
            <p:cNvPr id="13" name="Freeform 13"/>
            <p:cNvSpPr/>
            <p:nvPr/>
          </p:nvSpPr>
          <p:spPr>
            <a:xfrm>
              <a:off x="0" y="0"/>
              <a:ext cx="1450294" cy="699561"/>
            </a:xfrm>
            <a:custGeom>
              <a:avLst/>
              <a:gdLst/>
              <a:ahLst/>
              <a:cxnLst/>
              <a:rect l="l" t="t" r="r" b="b"/>
              <a:pathLst>
                <a:path w="1450294" h="699561">
                  <a:moveTo>
                    <a:pt x="16871" y="0"/>
                  </a:moveTo>
                  <a:lnTo>
                    <a:pt x="1433423" y="0"/>
                  </a:lnTo>
                  <a:cubicBezTo>
                    <a:pt x="1437897" y="0"/>
                    <a:pt x="1442189" y="1778"/>
                    <a:pt x="1445353" y="4941"/>
                  </a:cubicBezTo>
                  <a:cubicBezTo>
                    <a:pt x="1448517" y="8105"/>
                    <a:pt x="1450294" y="12397"/>
                    <a:pt x="1450294" y="16871"/>
                  </a:cubicBezTo>
                  <a:lnTo>
                    <a:pt x="1450294" y="682690"/>
                  </a:lnTo>
                  <a:cubicBezTo>
                    <a:pt x="1450294" y="692007"/>
                    <a:pt x="1442741" y="699561"/>
                    <a:pt x="1433423" y="699561"/>
                  </a:cubicBezTo>
                  <a:lnTo>
                    <a:pt x="16871" y="699561"/>
                  </a:lnTo>
                  <a:cubicBezTo>
                    <a:pt x="7554" y="699561"/>
                    <a:pt x="0" y="692007"/>
                    <a:pt x="0" y="682690"/>
                  </a:cubicBezTo>
                  <a:lnTo>
                    <a:pt x="0" y="16871"/>
                  </a:lnTo>
                  <a:cubicBezTo>
                    <a:pt x="0" y="7554"/>
                    <a:pt x="7554" y="0"/>
                    <a:pt x="16871" y="0"/>
                  </a:cubicBezTo>
                  <a:close/>
                </a:path>
              </a:pathLst>
            </a:custGeom>
            <a:solidFill>
              <a:srgbClr val="FFF5E9"/>
            </a:solidFill>
          </p:spPr>
        </p:sp>
        <p:sp>
          <p:nvSpPr>
            <p:cNvPr id="14" name="TextBox 14"/>
            <p:cNvSpPr txBox="1"/>
            <p:nvPr/>
          </p:nvSpPr>
          <p:spPr>
            <a:xfrm>
              <a:off x="0" y="-47625"/>
              <a:ext cx="1450294" cy="747186"/>
            </a:xfrm>
            <a:prstGeom prst="rect">
              <a:avLst/>
            </a:prstGeom>
          </p:spPr>
          <p:txBody>
            <a:bodyPr lIns="50800" tIns="50800" rIns="50800" bIns="50800" rtlCol="0" anchor="ctr"/>
            <a:lstStyle/>
            <a:p>
              <a:pPr algn="ctr">
                <a:lnSpc>
                  <a:spcPts val="2659"/>
                </a:lnSpc>
              </a:pPr>
              <a:endParaRPr/>
            </a:p>
          </p:txBody>
        </p:sp>
      </p:grpSp>
      <p:sp>
        <p:nvSpPr>
          <p:cNvPr id="15" name="TextBox 15"/>
          <p:cNvSpPr txBox="1"/>
          <p:nvPr/>
        </p:nvSpPr>
        <p:spPr>
          <a:xfrm>
            <a:off x="10027688" y="3963770"/>
            <a:ext cx="5426964" cy="235068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B)</a:t>
            </a:r>
            <a:r>
              <a:rPr lang="en-US" sz="2703">
                <a:solidFill>
                  <a:srgbClr val="000000"/>
                </a:solidFill>
                <a:latin typeface="Outfit"/>
                <a:ea typeface="Outfit"/>
                <a:cs typeface="Outfit"/>
                <a:sym typeface="Outfit"/>
              </a:rPr>
              <a:t> Länder und Menschen des Globalen Nordens sind historisch für den größten Anteil der Treibhausgasausstöße verantwortlich. </a:t>
            </a:r>
          </a:p>
        </p:txBody>
      </p:sp>
      <p:grpSp>
        <p:nvGrpSpPr>
          <p:cNvPr id="16" name="Group 16"/>
          <p:cNvGrpSpPr/>
          <p:nvPr/>
        </p:nvGrpSpPr>
        <p:grpSpPr>
          <a:xfrm>
            <a:off x="3987748" y="6824050"/>
            <a:ext cx="5554358" cy="2663127"/>
            <a:chOff x="0" y="0"/>
            <a:chExt cx="1462876" cy="701400"/>
          </a:xfrm>
        </p:grpSpPr>
        <p:sp>
          <p:nvSpPr>
            <p:cNvPr id="17" name="Freeform 17"/>
            <p:cNvSpPr/>
            <p:nvPr/>
          </p:nvSpPr>
          <p:spPr>
            <a:xfrm>
              <a:off x="0" y="0"/>
              <a:ext cx="1462876" cy="701400"/>
            </a:xfrm>
            <a:custGeom>
              <a:avLst/>
              <a:gdLst/>
              <a:ahLst/>
              <a:cxnLst/>
              <a:rect l="l" t="t" r="r" b="b"/>
              <a:pathLst>
                <a:path w="1462876" h="701400">
                  <a:moveTo>
                    <a:pt x="16726" y="0"/>
                  </a:moveTo>
                  <a:lnTo>
                    <a:pt x="1446150" y="0"/>
                  </a:lnTo>
                  <a:cubicBezTo>
                    <a:pt x="1455388" y="0"/>
                    <a:pt x="1462876" y="7489"/>
                    <a:pt x="1462876" y="16726"/>
                  </a:cubicBezTo>
                  <a:lnTo>
                    <a:pt x="1462876" y="684673"/>
                  </a:lnTo>
                  <a:cubicBezTo>
                    <a:pt x="1462876" y="689109"/>
                    <a:pt x="1461114" y="693364"/>
                    <a:pt x="1457977" y="696501"/>
                  </a:cubicBezTo>
                  <a:cubicBezTo>
                    <a:pt x="1454840" y="699637"/>
                    <a:pt x="1450586" y="701400"/>
                    <a:pt x="1446150" y="701400"/>
                  </a:cubicBezTo>
                  <a:lnTo>
                    <a:pt x="16726" y="701400"/>
                  </a:lnTo>
                  <a:cubicBezTo>
                    <a:pt x="7489" y="701400"/>
                    <a:pt x="0" y="693911"/>
                    <a:pt x="0" y="684673"/>
                  </a:cubicBezTo>
                  <a:lnTo>
                    <a:pt x="0" y="16726"/>
                  </a:lnTo>
                  <a:cubicBezTo>
                    <a:pt x="0" y="7489"/>
                    <a:pt x="7489" y="0"/>
                    <a:pt x="16726" y="0"/>
                  </a:cubicBezTo>
                  <a:close/>
                </a:path>
              </a:pathLst>
            </a:custGeom>
            <a:solidFill>
              <a:srgbClr val="FFF5E9"/>
            </a:solidFill>
          </p:spPr>
        </p:sp>
        <p:sp>
          <p:nvSpPr>
            <p:cNvPr id="18" name="TextBox 18"/>
            <p:cNvSpPr txBox="1"/>
            <p:nvPr/>
          </p:nvSpPr>
          <p:spPr>
            <a:xfrm>
              <a:off x="0" y="-47625"/>
              <a:ext cx="1462876" cy="749025"/>
            </a:xfrm>
            <a:prstGeom prst="rect">
              <a:avLst/>
            </a:prstGeom>
          </p:spPr>
          <p:txBody>
            <a:bodyPr lIns="50800" tIns="50800" rIns="50800" bIns="50800" rtlCol="0" anchor="ctr"/>
            <a:lstStyle/>
            <a:p>
              <a:pPr algn="ctr">
                <a:lnSpc>
                  <a:spcPts val="2659"/>
                </a:lnSpc>
              </a:pPr>
              <a:endParaRPr/>
            </a:p>
          </p:txBody>
        </p:sp>
      </p:grpSp>
      <p:sp>
        <p:nvSpPr>
          <p:cNvPr id="19" name="TextBox 19"/>
          <p:cNvSpPr txBox="1"/>
          <p:nvPr/>
        </p:nvSpPr>
        <p:spPr>
          <a:xfrm>
            <a:off x="4086445" y="6891843"/>
            <a:ext cx="4913852" cy="235068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C) </a:t>
            </a:r>
            <a:r>
              <a:rPr lang="en-US" sz="2703">
                <a:solidFill>
                  <a:srgbClr val="000000"/>
                </a:solidFill>
                <a:latin typeface="Outfit"/>
                <a:ea typeface="Outfit"/>
                <a:cs typeface="Outfit"/>
                <a:sym typeface="Outfit"/>
              </a:rPr>
              <a:t>Alle Länder und Menschen sind durch ihre jeweiligen natürlichen Gegebenheiten für den Klimawandel verantwortlich.</a:t>
            </a:r>
          </a:p>
        </p:txBody>
      </p:sp>
      <p:grpSp>
        <p:nvGrpSpPr>
          <p:cNvPr id="20" name="Group 20"/>
          <p:cNvGrpSpPr/>
          <p:nvPr/>
        </p:nvGrpSpPr>
        <p:grpSpPr>
          <a:xfrm>
            <a:off x="9900294" y="6824050"/>
            <a:ext cx="5554358" cy="2663127"/>
            <a:chOff x="0" y="0"/>
            <a:chExt cx="1462876" cy="701400"/>
          </a:xfrm>
        </p:grpSpPr>
        <p:sp>
          <p:nvSpPr>
            <p:cNvPr id="21" name="Freeform 21"/>
            <p:cNvSpPr/>
            <p:nvPr/>
          </p:nvSpPr>
          <p:spPr>
            <a:xfrm>
              <a:off x="0" y="0"/>
              <a:ext cx="1462876" cy="701400"/>
            </a:xfrm>
            <a:custGeom>
              <a:avLst/>
              <a:gdLst/>
              <a:ahLst/>
              <a:cxnLst/>
              <a:rect l="l" t="t" r="r" b="b"/>
              <a:pathLst>
                <a:path w="1462876" h="701400">
                  <a:moveTo>
                    <a:pt x="16726" y="0"/>
                  </a:moveTo>
                  <a:lnTo>
                    <a:pt x="1446150" y="0"/>
                  </a:lnTo>
                  <a:cubicBezTo>
                    <a:pt x="1455388" y="0"/>
                    <a:pt x="1462876" y="7489"/>
                    <a:pt x="1462876" y="16726"/>
                  </a:cubicBezTo>
                  <a:lnTo>
                    <a:pt x="1462876" y="684673"/>
                  </a:lnTo>
                  <a:cubicBezTo>
                    <a:pt x="1462876" y="689109"/>
                    <a:pt x="1461114" y="693364"/>
                    <a:pt x="1457977" y="696501"/>
                  </a:cubicBezTo>
                  <a:cubicBezTo>
                    <a:pt x="1454840" y="699637"/>
                    <a:pt x="1450586" y="701400"/>
                    <a:pt x="1446150" y="701400"/>
                  </a:cubicBezTo>
                  <a:lnTo>
                    <a:pt x="16726" y="701400"/>
                  </a:lnTo>
                  <a:cubicBezTo>
                    <a:pt x="7489" y="701400"/>
                    <a:pt x="0" y="693911"/>
                    <a:pt x="0" y="684673"/>
                  </a:cubicBezTo>
                  <a:lnTo>
                    <a:pt x="0" y="16726"/>
                  </a:lnTo>
                  <a:cubicBezTo>
                    <a:pt x="0" y="7489"/>
                    <a:pt x="7489" y="0"/>
                    <a:pt x="16726" y="0"/>
                  </a:cubicBezTo>
                  <a:close/>
                </a:path>
              </a:pathLst>
            </a:custGeom>
            <a:solidFill>
              <a:srgbClr val="FFF5E9"/>
            </a:solidFill>
          </p:spPr>
        </p:sp>
        <p:sp>
          <p:nvSpPr>
            <p:cNvPr id="22" name="TextBox 22"/>
            <p:cNvSpPr txBox="1"/>
            <p:nvPr/>
          </p:nvSpPr>
          <p:spPr>
            <a:xfrm>
              <a:off x="0" y="-47625"/>
              <a:ext cx="1462876" cy="749025"/>
            </a:xfrm>
            <a:prstGeom prst="rect">
              <a:avLst/>
            </a:prstGeom>
          </p:spPr>
          <p:txBody>
            <a:bodyPr lIns="50800" tIns="50800" rIns="50800" bIns="50800" rtlCol="0" anchor="ctr"/>
            <a:lstStyle/>
            <a:p>
              <a:pPr algn="ctr">
                <a:lnSpc>
                  <a:spcPts val="2659"/>
                </a:lnSpc>
              </a:pPr>
              <a:endParaRPr/>
            </a:p>
          </p:txBody>
        </p:sp>
      </p:grpSp>
      <p:sp>
        <p:nvSpPr>
          <p:cNvPr id="23" name="TextBox 23"/>
          <p:cNvSpPr txBox="1"/>
          <p:nvPr/>
        </p:nvSpPr>
        <p:spPr>
          <a:xfrm>
            <a:off x="10027688" y="6891843"/>
            <a:ext cx="4590946" cy="92193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D) </a:t>
            </a:r>
            <a:r>
              <a:rPr lang="en-US" sz="2703">
                <a:solidFill>
                  <a:srgbClr val="000000"/>
                </a:solidFill>
                <a:latin typeface="Outfit"/>
                <a:ea typeface="Outfit"/>
                <a:cs typeface="Outfit"/>
                <a:sym typeface="Outfit"/>
              </a:rPr>
              <a:t>Menschen und Länder, die wenig Energie verbrauchen.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3" name="Freeform 3"/>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grpSp>
        <p:nvGrpSpPr>
          <p:cNvPr id="4" name="Group 4"/>
          <p:cNvGrpSpPr/>
          <p:nvPr/>
        </p:nvGrpSpPr>
        <p:grpSpPr>
          <a:xfrm>
            <a:off x="3987748" y="3830950"/>
            <a:ext cx="5554358" cy="2656145"/>
            <a:chOff x="0" y="0"/>
            <a:chExt cx="1462876" cy="699561"/>
          </a:xfrm>
        </p:grpSpPr>
        <p:sp>
          <p:nvSpPr>
            <p:cNvPr id="5" name="Freeform 5"/>
            <p:cNvSpPr/>
            <p:nvPr/>
          </p:nvSpPr>
          <p:spPr>
            <a:xfrm>
              <a:off x="0" y="0"/>
              <a:ext cx="1462876" cy="699561"/>
            </a:xfrm>
            <a:custGeom>
              <a:avLst/>
              <a:gdLst/>
              <a:ahLst/>
              <a:cxnLst/>
              <a:rect l="l" t="t" r="r" b="b"/>
              <a:pathLst>
                <a:path w="1462876" h="699561">
                  <a:moveTo>
                    <a:pt x="16726" y="0"/>
                  </a:moveTo>
                  <a:lnTo>
                    <a:pt x="1446150" y="0"/>
                  </a:lnTo>
                  <a:cubicBezTo>
                    <a:pt x="1455388" y="0"/>
                    <a:pt x="1462876" y="7489"/>
                    <a:pt x="1462876" y="16726"/>
                  </a:cubicBezTo>
                  <a:lnTo>
                    <a:pt x="1462876" y="682835"/>
                  </a:lnTo>
                  <a:cubicBezTo>
                    <a:pt x="1462876" y="687271"/>
                    <a:pt x="1461114" y="691525"/>
                    <a:pt x="1457977" y="694662"/>
                  </a:cubicBezTo>
                  <a:cubicBezTo>
                    <a:pt x="1454840" y="697799"/>
                    <a:pt x="1450586" y="699561"/>
                    <a:pt x="1446150" y="699561"/>
                  </a:cubicBezTo>
                  <a:lnTo>
                    <a:pt x="16726" y="699561"/>
                  </a:lnTo>
                  <a:cubicBezTo>
                    <a:pt x="7489" y="699561"/>
                    <a:pt x="0" y="692072"/>
                    <a:pt x="0" y="682835"/>
                  </a:cubicBezTo>
                  <a:lnTo>
                    <a:pt x="0" y="16726"/>
                  </a:lnTo>
                  <a:cubicBezTo>
                    <a:pt x="0" y="7489"/>
                    <a:pt x="7489" y="0"/>
                    <a:pt x="16726" y="0"/>
                  </a:cubicBezTo>
                  <a:close/>
                </a:path>
              </a:pathLst>
            </a:custGeom>
            <a:solidFill>
              <a:srgbClr val="FFF5E9"/>
            </a:solidFill>
          </p:spPr>
        </p:sp>
        <p:sp>
          <p:nvSpPr>
            <p:cNvPr id="6" name="TextBox 6"/>
            <p:cNvSpPr txBox="1"/>
            <p:nvPr/>
          </p:nvSpPr>
          <p:spPr>
            <a:xfrm>
              <a:off x="0" y="-47625"/>
              <a:ext cx="1462876" cy="747186"/>
            </a:xfrm>
            <a:prstGeom prst="rect">
              <a:avLst/>
            </a:prstGeom>
          </p:spPr>
          <p:txBody>
            <a:bodyPr lIns="50800" tIns="50800" rIns="50800" bIns="50800" rtlCol="0" anchor="ctr"/>
            <a:lstStyle/>
            <a:p>
              <a:pPr algn="ctr">
                <a:lnSpc>
                  <a:spcPts val="2659"/>
                </a:lnSpc>
              </a:pPr>
              <a:endParaRPr/>
            </a:p>
          </p:txBody>
        </p:sp>
      </p:grpSp>
      <p:sp>
        <p:nvSpPr>
          <p:cNvPr id="7" name="TextBox 7"/>
          <p:cNvSpPr txBox="1"/>
          <p:nvPr/>
        </p:nvSpPr>
        <p:spPr>
          <a:xfrm>
            <a:off x="4086445" y="3963770"/>
            <a:ext cx="5455661" cy="235068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A) </a:t>
            </a:r>
            <a:r>
              <a:rPr lang="en-US" sz="2703">
                <a:solidFill>
                  <a:srgbClr val="000000"/>
                </a:solidFill>
                <a:latin typeface="Outfit"/>
                <a:ea typeface="Outfit"/>
                <a:cs typeface="Outfit"/>
                <a:sym typeface="Outfit"/>
              </a:rPr>
              <a:t>Der Klimawandel wurde weltweit unabhängig von der Industrialisierung oder dem Verbrauch von Ressourcen gleichmäßig verursacht.</a:t>
            </a:r>
          </a:p>
        </p:txBody>
      </p:sp>
      <p:grpSp>
        <p:nvGrpSpPr>
          <p:cNvPr id="8" name="Group 8"/>
          <p:cNvGrpSpPr/>
          <p:nvPr/>
        </p:nvGrpSpPr>
        <p:grpSpPr>
          <a:xfrm>
            <a:off x="9900294" y="3830950"/>
            <a:ext cx="5506585" cy="2656145"/>
            <a:chOff x="0" y="0"/>
            <a:chExt cx="1450294" cy="699561"/>
          </a:xfrm>
        </p:grpSpPr>
        <p:sp>
          <p:nvSpPr>
            <p:cNvPr id="9" name="Freeform 9"/>
            <p:cNvSpPr/>
            <p:nvPr/>
          </p:nvSpPr>
          <p:spPr>
            <a:xfrm>
              <a:off x="0" y="0"/>
              <a:ext cx="1450294" cy="699561"/>
            </a:xfrm>
            <a:custGeom>
              <a:avLst/>
              <a:gdLst/>
              <a:ahLst/>
              <a:cxnLst/>
              <a:rect l="l" t="t" r="r" b="b"/>
              <a:pathLst>
                <a:path w="1450294" h="699561">
                  <a:moveTo>
                    <a:pt x="16871" y="0"/>
                  </a:moveTo>
                  <a:lnTo>
                    <a:pt x="1433423" y="0"/>
                  </a:lnTo>
                  <a:cubicBezTo>
                    <a:pt x="1437897" y="0"/>
                    <a:pt x="1442189" y="1778"/>
                    <a:pt x="1445353" y="4941"/>
                  </a:cubicBezTo>
                  <a:cubicBezTo>
                    <a:pt x="1448517" y="8105"/>
                    <a:pt x="1450294" y="12397"/>
                    <a:pt x="1450294" y="16871"/>
                  </a:cubicBezTo>
                  <a:lnTo>
                    <a:pt x="1450294" y="682690"/>
                  </a:lnTo>
                  <a:cubicBezTo>
                    <a:pt x="1450294" y="692007"/>
                    <a:pt x="1442741" y="699561"/>
                    <a:pt x="1433423" y="699561"/>
                  </a:cubicBezTo>
                  <a:lnTo>
                    <a:pt x="16871" y="699561"/>
                  </a:lnTo>
                  <a:cubicBezTo>
                    <a:pt x="7554" y="699561"/>
                    <a:pt x="0" y="692007"/>
                    <a:pt x="0" y="682690"/>
                  </a:cubicBezTo>
                  <a:lnTo>
                    <a:pt x="0" y="16871"/>
                  </a:lnTo>
                  <a:cubicBezTo>
                    <a:pt x="0" y="7554"/>
                    <a:pt x="7554" y="0"/>
                    <a:pt x="16871" y="0"/>
                  </a:cubicBezTo>
                  <a:close/>
                </a:path>
              </a:pathLst>
            </a:custGeom>
            <a:solidFill>
              <a:srgbClr val="8CAB54"/>
            </a:solidFill>
          </p:spPr>
        </p:sp>
        <p:sp>
          <p:nvSpPr>
            <p:cNvPr id="10" name="TextBox 10"/>
            <p:cNvSpPr txBox="1"/>
            <p:nvPr/>
          </p:nvSpPr>
          <p:spPr>
            <a:xfrm>
              <a:off x="0" y="-47625"/>
              <a:ext cx="1450294" cy="747186"/>
            </a:xfrm>
            <a:prstGeom prst="rect">
              <a:avLst/>
            </a:prstGeom>
          </p:spPr>
          <p:txBody>
            <a:bodyPr lIns="50800" tIns="50800" rIns="50800" bIns="50800" rtlCol="0" anchor="ctr"/>
            <a:lstStyle/>
            <a:p>
              <a:pPr algn="ctr">
                <a:lnSpc>
                  <a:spcPts val="2659"/>
                </a:lnSpc>
              </a:pPr>
              <a:endParaRPr/>
            </a:p>
          </p:txBody>
        </p:sp>
      </p:grpSp>
      <p:sp>
        <p:nvSpPr>
          <p:cNvPr id="11" name="TextBox 11"/>
          <p:cNvSpPr txBox="1"/>
          <p:nvPr/>
        </p:nvSpPr>
        <p:spPr>
          <a:xfrm>
            <a:off x="10027688" y="3963770"/>
            <a:ext cx="5426964" cy="2350684"/>
          </a:xfrm>
          <a:prstGeom prst="rect">
            <a:avLst/>
          </a:prstGeom>
        </p:spPr>
        <p:txBody>
          <a:bodyPr lIns="0" tIns="0" rIns="0" bIns="0" rtlCol="0" anchor="t">
            <a:spAutoFit/>
          </a:bodyPr>
          <a:lstStyle/>
          <a:p>
            <a:pPr algn="l">
              <a:lnSpc>
                <a:spcPts val="3784"/>
              </a:lnSpc>
            </a:pPr>
            <a:r>
              <a:rPr lang="en-US" sz="2703" b="1">
                <a:solidFill>
                  <a:srgbClr val="FAE1F4"/>
                </a:solidFill>
                <a:latin typeface="Outfit Ultra-Bold"/>
                <a:ea typeface="Outfit Ultra-Bold"/>
                <a:cs typeface="Outfit Ultra-Bold"/>
                <a:sym typeface="Outfit Ultra-Bold"/>
              </a:rPr>
              <a:t>B)</a:t>
            </a:r>
            <a:r>
              <a:rPr lang="en-US" sz="2703">
                <a:solidFill>
                  <a:srgbClr val="FAE1F4"/>
                </a:solidFill>
                <a:latin typeface="Outfit"/>
                <a:ea typeface="Outfit"/>
                <a:cs typeface="Outfit"/>
                <a:sym typeface="Outfit"/>
              </a:rPr>
              <a:t> </a:t>
            </a:r>
            <a:r>
              <a:rPr lang="en-US" sz="2703" b="1">
                <a:solidFill>
                  <a:srgbClr val="FAE1F4"/>
                </a:solidFill>
                <a:latin typeface="Outfit Ultra-Bold"/>
                <a:ea typeface="Outfit Ultra-Bold"/>
                <a:cs typeface="Outfit Ultra-Bold"/>
                <a:sym typeface="Outfit Ultra-Bold"/>
              </a:rPr>
              <a:t>Länder und Menschen des Globalen Nordens sind historisch für den größten Anteil der Treibhausgasausstöße verantwortlich. </a:t>
            </a:r>
          </a:p>
        </p:txBody>
      </p:sp>
      <p:grpSp>
        <p:nvGrpSpPr>
          <p:cNvPr id="12" name="Group 12"/>
          <p:cNvGrpSpPr/>
          <p:nvPr/>
        </p:nvGrpSpPr>
        <p:grpSpPr>
          <a:xfrm>
            <a:off x="3987748" y="6824050"/>
            <a:ext cx="5554358" cy="2663127"/>
            <a:chOff x="0" y="0"/>
            <a:chExt cx="1462876" cy="701400"/>
          </a:xfrm>
        </p:grpSpPr>
        <p:sp>
          <p:nvSpPr>
            <p:cNvPr id="13" name="Freeform 13"/>
            <p:cNvSpPr/>
            <p:nvPr/>
          </p:nvSpPr>
          <p:spPr>
            <a:xfrm>
              <a:off x="0" y="0"/>
              <a:ext cx="1462876" cy="701400"/>
            </a:xfrm>
            <a:custGeom>
              <a:avLst/>
              <a:gdLst/>
              <a:ahLst/>
              <a:cxnLst/>
              <a:rect l="l" t="t" r="r" b="b"/>
              <a:pathLst>
                <a:path w="1462876" h="701400">
                  <a:moveTo>
                    <a:pt x="16726" y="0"/>
                  </a:moveTo>
                  <a:lnTo>
                    <a:pt x="1446150" y="0"/>
                  </a:lnTo>
                  <a:cubicBezTo>
                    <a:pt x="1455388" y="0"/>
                    <a:pt x="1462876" y="7489"/>
                    <a:pt x="1462876" y="16726"/>
                  </a:cubicBezTo>
                  <a:lnTo>
                    <a:pt x="1462876" y="684673"/>
                  </a:lnTo>
                  <a:cubicBezTo>
                    <a:pt x="1462876" y="689109"/>
                    <a:pt x="1461114" y="693364"/>
                    <a:pt x="1457977" y="696501"/>
                  </a:cubicBezTo>
                  <a:cubicBezTo>
                    <a:pt x="1454840" y="699637"/>
                    <a:pt x="1450586" y="701400"/>
                    <a:pt x="1446150" y="701400"/>
                  </a:cubicBezTo>
                  <a:lnTo>
                    <a:pt x="16726" y="701400"/>
                  </a:lnTo>
                  <a:cubicBezTo>
                    <a:pt x="7489" y="701400"/>
                    <a:pt x="0" y="693911"/>
                    <a:pt x="0" y="684673"/>
                  </a:cubicBezTo>
                  <a:lnTo>
                    <a:pt x="0" y="16726"/>
                  </a:lnTo>
                  <a:cubicBezTo>
                    <a:pt x="0" y="7489"/>
                    <a:pt x="7489" y="0"/>
                    <a:pt x="16726" y="0"/>
                  </a:cubicBezTo>
                  <a:close/>
                </a:path>
              </a:pathLst>
            </a:custGeom>
            <a:solidFill>
              <a:srgbClr val="FFF5E9"/>
            </a:solidFill>
          </p:spPr>
        </p:sp>
        <p:sp>
          <p:nvSpPr>
            <p:cNvPr id="14" name="TextBox 14"/>
            <p:cNvSpPr txBox="1"/>
            <p:nvPr/>
          </p:nvSpPr>
          <p:spPr>
            <a:xfrm>
              <a:off x="0" y="-47625"/>
              <a:ext cx="1462876" cy="749025"/>
            </a:xfrm>
            <a:prstGeom prst="rect">
              <a:avLst/>
            </a:prstGeom>
          </p:spPr>
          <p:txBody>
            <a:bodyPr lIns="50800" tIns="50800" rIns="50800" bIns="50800" rtlCol="0" anchor="ctr"/>
            <a:lstStyle/>
            <a:p>
              <a:pPr algn="ctr">
                <a:lnSpc>
                  <a:spcPts val="2659"/>
                </a:lnSpc>
              </a:pPr>
              <a:endParaRPr/>
            </a:p>
          </p:txBody>
        </p:sp>
      </p:grpSp>
      <p:sp>
        <p:nvSpPr>
          <p:cNvPr id="15" name="TextBox 15"/>
          <p:cNvSpPr txBox="1"/>
          <p:nvPr/>
        </p:nvSpPr>
        <p:spPr>
          <a:xfrm>
            <a:off x="4086445" y="6891843"/>
            <a:ext cx="4913852" cy="235068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C) </a:t>
            </a:r>
            <a:r>
              <a:rPr lang="en-US" sz="2703">
                <a:solidFill>
                  <a:srgbClr val="000000"/>
                </a:solidFill>
                <a:latin typeface="Outfit"/>
                <a:ea typeface="Outfit"/>
                <a:cs typeface="Outfit"/>
                <a:sym typeface="Outfit"/>
              </a:rPr>
              <a:t>Alle Länder und Menschen sind durch ihre jeweiligen natürlichen Gegebenheiten für den Klimawandel verantwortlich.</a:t>
            </a:r>
          </a:p>
        </p:txBody>
      </p:sp>
      <p:grpSp>
        <p:nvGrpSpPr>
          <p:cNvPr id="16" name="Group 16"/>
          <p:cNvGrpSpPr/>
          <p:nvPr/>
        </p:nvGrpSpPr>
        <p:grpSpPr>
          <a:xfrm>
            <a:off x="9900294" y="6824050"/>
            <a:ext cx="5554358" cy="2663127"/>
            <a:chOff x="0" y="0"/>
            <a:chExt cx="1462876" cy="701400"/>
          </a:xfrm>
        </p:grpSpPr>
        <p:sp>
          <p:nvSpPr>
            <p:cNvPr id="17" name="Freeform 17"/>
            <p:cNvSpPr/>
            <p:nvPr/>
          </p:nvSpPr>
          <p:spPr>
            <a:xfrm>
              <a:off x="0" y="0"/>
              <a:ext cx="1462876" cy="701400"/>
            </a:xfrm>
            <a:custGeom>
              <a:avLst/>
              <a:gdLst/>
              <a:ahLst/>
              <a:cxnLst/>
              <a:rect l="l" t="t" r="r" b="b"/>
              <a:pathLst>
                <a:path w="1462876" h="701400">
                  <a:moveTo>
                    <a:pt x="16726" y="0"/>
                  </a:moveTo>
                  <a:lnTo>
                    <a:pt x="1446150" y="0"/>
                  </a:lnTo>
                  <a:cubicBezTo>
                    <a:pt x="1455388" y="0"/>
                    <a:pt x="1462876" y="7489"/>
                    <a:pt x="1462876" y="16726"/>
                  </a:cubicBezTo>
                  <a:lnTo>
                    <a:pt x="1462876" y="684673"/>
                  </a:lnTo>
                  <a:cubicBezTo>
                    <a:pt x="1462876" y="689109"/>
                    <a:pt x="1461114" y="693364"/>
                    <a:pt x="1457977" y="696501"/>
                  </a:cubicBezTo>
                  <a:cubicBezTo>
                    <a:pt x="1454840" y="699637"/>
                    <a:pt x="1450586" y="701400"/>
                    <a:pt x="1446150" y="701400"/>
                  </a:cubicBezTo>
                  <a:lnTo>
                    <a:pt x="16726" y="701400"/>
                  </a:lnTo>
                  <a:cubicBezTo>
                    <a:pt x="7489" y="701400"/>
                    <a:pt x="0" y="693911"/>
                    <a:pt x="0" y="684673"/>
                  </a:cubicBezTo>
                  <a:lnTo>
                    <a:pt x="0" y="16726"/>
                  </a:lnTo>
                  <a:cubicBezTo>
                    <a:pt x="0" y="7489"/>
                    <a:pt x="7489" y="0"/>
                    <a:pt x="16726" y="0"/>
                  </a:cubicBezTo>
                  <a:close/>
                </a:path>
              </a:pathLst>
            </a:custGeom>
            <a:solidFill>
              <a:srgbClr val="FFF5E9"/>
            </a:solidFill>
          </p:spPr>
        </p:sp>
        <p:sp>
          <p:nvSpPr>
            <p:cNvPr id="18" name="TextBox 18"/>
            <p:cNvSpPr txBox="1"/>
            <p:nvPr/>
          </p:nvSpPr>
          <p:spPr>
            <a:xfrm>
              <a:off x="0" y="-47625"/>
              <a:ext cx="1462876" cy="749025"/>
            </a:xfrm>
            <a:prstGeom prst="rect">
              <a:avLst/>
            </a:prstGeom>
          </p:spPr>
          <p:txBody>
            <a:bodyPr lIns="50800" tIns="50800" rIns="50800" bIns="50800" rtlCol="0" anchor="ctr"/>
            <a:lstStyle/>
            <a:p>
              <a:pPr algn="ctr">
                <a:lnSpc>
                  <a:spcPts val="2659"/>
                </a:lnSpc>
              </a:pPr>
              <a:endParaRPr/>
            </a:p>
          </p:txBody>
        </p:sp>
      </p:grpSp>
      <p:sp>
        <p:nvSpPr>
          <p:cNvPr id="19" name="TextBox 19"/>
          <p:cNvSpPr txBox="1"/>
          <p:nvPr/>
        </p:nvSpPr>
        <p:spPr>
          <a:xfrm>
            <a:off x="10027688" y="6891843"/>
            <a:ext cx="4590946" cy="921934"/>
          </a:xfrm>
          <a:prstGeom prst="rect">
            <a:avLst/>
          </a:prstGeom>
        </p:spPr>
        <p:txBody>
          <a:bodyPr lIns="0" tIns="0" rIns="0" bIns="0" rtlCol="0" anchor="t">
            <a:spAutoFit/>
          </a:bodyPr>
          <a:lstStyle/>
          <a:p>
            <a:pPr algn="l">
              <a:lnSpc>
                <a:spcPts val="3784"/>
              </a:lnSpc>
            </a:pPr>
            <a:r>
              <a:rPr lang="en-US" sz="2703" b="1">
                <a:solidFill>
                  <a:srgbClr val="000000"/>
                </a:solidFill>
                <a:latin typeface="Outfit Ultra-Bold"/>
                <a:ea typeface="Outfit Ultra-Bold"/>
                <a:cs typeface="Outfit Ultra-Bold"/>
                <a:sym typeface="Outfit Ultra-Bold"/>
              </a:rPr>
              <a:t>D) </a:t>
            </a:r>
            <a:r>
              <a:rPr lang="en-US" sz="2703">
                <a:solidFill>
                  <a:srgbClr val="000000"/>
                </a:solidFill>
                <a:latin typeface="Outfit"/>
                <a:ea typeface="Outfit"/>
                <a:cs typeface="Outfit"/>
                <a:sym typeface="Outfit"/>
              </a:rPr>
              <a:t>Menschen und Länder, die wenig Energie verbrauchen. </a:t>
            </a:r>
          </a:p>
        </p:txBody>
      </p:sp>
      <p:sp>
        <p:nvSpPr>
          <p:cNvPr id="20" name="TextBox 20"/>
          <p:cNvSpPr txBox="1"/>
          <p:nvPr/>
        </p:nvSpPr>
        <p:spPr>
          <a:xfrm>
            <a:off x="4086445" y="1478913"/>
            <a:ext cx="13579430" cy="23717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8. Weltweit sind nicht alle Länder und Menschen gleichermaßen für den menschengemachten Klimawandel verantwortlich. Was bedeutet das?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5E9"/>
        </a:solidFill>
        <a:effectLst/>
      </p:bgPr>
    </p:bg>
    <p:spTree>
      <p:nvGrpSpPr>
        <p:cNvPr id="1" name=""/>
        <p:cNvGrpSpPr/>
        <p:nvPr/>
      </p:nvGrpSpPr>
      <p:grpSpPr>
        <a:xfrm>
          <a:off x="0" y="0"/>
          <a:ext cx="0" cy="0"/>
          <a:chOff x="0" y="0"/>
          <a:chExt cx="0" cy="0"/>
        </a:xfrm>
      </p:grpSpPr>
      <p:grpSp>
        <p:nvGrpSpPr>
          <p:cNvPr id="2" name="Group 2"/>
          <p:cNvGrpSpPr/>
          <p:nvPr/>
        </p:nvGrpSpPr>
        <p:grpSpPr>
          <a:xfrm>
            <a:off x="12808779" y="-7165456"/>
            <a:ext cx="19974877" cy="22904453"/>
            <a:chOff x="0" y="0"/>
            <a:chExt cx="26633169" cy="30539271"/>
          </a:xfrm>
        </p:grpSpPr>
        <p:sp>
          <p:nvSpPr>
            <p:cNvPr id="3" name="Freeform 3"/>
            <p:cNvSpPr/>
            <p:nvPr/>
          </p:nvSpPr>
          <p:spPr>
            <a:xfrm rot="5096049" flipH="1">
              <a:off x="-939858" y="3164619"/>
              <a:ext cx="28512886" cy="24210032"/>
            </a:xfrm>
            <a:custGeom>
              <a:avLst/>
              <a:gdLst/>
              <a:ahLst/>
              <a:cxnLst/>
              <a:rect l="l" t="t" r="r" b="b"/>
              <a:pathLst>
                <a:path w="28512886" h="24210032">
                  <a:moveTo>
                    <a:pt x="28512886" y="0"/>
                  </a:moveTo>
                  <a:lnTo>
                    <a:pt x="0" y="0"/>
                  </a:lnTo>
                  <a:lnTo>
                    <a:pt x="0" y="24210033"/>
                  </a:lnTo>
                  <a:lnTo>
                    <a:pt x="28512886" y="24210033"/>
                  </a:lnTo>
                  <a:lnTo>
                    <a:pt x="28512886" y="0"/>
                  </a:lnTo>
                  <a:close/>
                </a:path>
              </a:pathLst>
            </a:custGeom>
            <a:blipFill>
              <a:blip r:embed="rId2">
                <a:alphaModFix amt="78000"/>
                <a:extLst>
                  <a:ext uri="{96DAC541-7B7A-43D3-8B79-37D633B846F1}">
                    <asvg:svgBlip xmlns:asvg="http://schemas.microsoft.com/office/drawing/2016/SVG/main" xmlns="" r:embed="rId3"/>
                  </a:ext>
                </a:extLst>
              </a:blip>
              <a:stretch>
                <a:fillRect/>
              </a:stretch>
            </a:blipFill>
          </p:spPr>
        </p:sp>
        <p:sp>
          <p:nvSpPr>
            <p:cNvPr id="4" name="Freeform 4"/>
            <p:cNvSpPr/>
            <p:nvPr/>
          </p:nvSpPr>
          <p:spPr>
            <a:xfrm rot="5254875" flipH="1">
              <a:off x="-426376" y="3164619"/>
              <a:ext cx="28512886" cy="24210032"/>
            </a:xfrm>
            <a:custGeom>
              <a:avLst/>
              <a:gdLst/>
              <a:ahLst/>
              <a:cxnLst/>
              <a:rect l="l" t="t" r="r" b="b"/>
              <a:pathLst>
                <a:path w="28512886" h="24210032">
                  <a:moveTo>
                    <a:pt x="28512886" y="0"/>
                  </a:moveTo>
                  <a:lnTo>
                    <a:pt x="0" y="0"/>
                  </a:lnTo>
                  <a:lnTo>
                    <a:pt x="0" y="24210033"/>
                  </a:lnTo>
                  <a:lnTo>
                    <a:pt x="28512886" y="24210033"/>
                  </a:lnTo>
                  <a:lnTo>
                    <a:pt x="28512886" y="0"/>
                  </a:lnTo>
                  <a:close/>
                </a:path>
              </a:pathLst>
            </a:custGeom>
            <a:blipFill>
              <a:blip r:embed="rId2">
                <a:extLst>
                  <a:ext uri="{96DAC541-7B7A-43D3-8B79-37D633B846F1}">
                    <asvg:svgBlip xmlns:asvg="http://schemas.microsoft.com/office/drawing/2016/SVG/main" xmlns="" r:embed="rId3"/>
                  </a:ext>
                </a:extLst>
              </a:blip>
              <a:stretch>
                <a:fillRect/>
              </a:stretch>
            </a:blipFill>
          </p:spPr>
        </p:sp>
      </p:grpSp>
      <p:grpSp>
        <p:nvGrpSpPr>
          <p:cNvPr id="5" name="Group 5"/>
          <p:cNvGrpSpPr/>
          <p:nvPr/>
        </p:nvGrpSpPr>
        <p:grpSpPr>
          <a:xfrm>
            <a:off x="-3195503" y="5522888"/>
            <a:ext cx="8064471" cy="11441356"/>
            <a:chOff x="0" y="0"/>
            <a:chExt cx="10752628" cy="15255141"/>
          </a:xfrm>
        </p:grpSpPr>
        <p:sp>
          <p:nvSpPr>
            <p:cNvPr id="6" name="Freeform 6"/>
            <p:cNvSpPr/>
            <p:nvPr/>
          </p:nvSpPr>
          <p:spPr>
            <a:xfrm rot="-5400000">
              <a:off x="-1888975" y="2613537"/>
              <a:ext cx="14530579" cy="10752628"/>
            </a:xfrm>
            <a:custGeom>
              <a:avLst/>
              <a:gdLst/>
              <a:ahLst/>
              <a:cxnLst/>
              <a:rect l="l" t="t" r="r" b="b"/>
              <a:pathLst>
                <a:path w="14530579" h="10752628">
                  <a:moveTo>
                    <a:pt x="0" y="0"/>
                  </a:moveTo>
                  <a:lnTo>
                    <a:pt x="14530579" y="0"/>
                  </a:lnTo>
                  <a:lnTo>
                    <a:pt x="14530579" y="10752629"/>
                  </a:lnTo>
                  <a:lnTo>
                    <a:pt x="0" y="1075262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7" name="Freeform 7"/>
            <p:cNvSpPr/>
            <p:nvPr/>
          </p:nvSpPr>
          <p:spPr>
            <a:xfrm rot="-5400000">
              <a:off x="-1888975" y="1888975"/>
              <a:ext cx="14530579" cy="10752628"/>
            </a:xfrm>
            <a:custGeom>
              <a:avLst/>
              <a:gdLst/>
              <a:ahLst/>
              <a:cxnLst/>
              <a:rect l="l" t="t" r="r" b="b"/>
              <a:pathLst>
                <a:path w="14530579" h="10752628">
                  <a:moveTo>
                    <a:pt x="0" y="0"/>
                  </a:moveTo>
                  <a:lnTo>
                    <a:pt x="14530579" y="0"/>
                  </a:lnTo>
                  <a:lnTo>
                    <a:pt x="14530579" y="10752629"/>
                  </a:lnTo>
                  <a:lnTo>
                    <a:pt x="0" y="10752629"/>
                  </a:lnTo>
                  <a:lnTo>
                    <a:pt x="0" y="0"/>
                  </a:lnTo>
                  <a:close/>
                </a:path>
              </a:pathLst>
            </a:custGeom>
            <a:blipFill>
              <a:blip r:embed="rId4">
                <a:alphaModFix amt="78000"/>
                <a:extLst>
                  <a:ext uri="{96DAC541-7B7A-43D3-8B79-37D633B846F1}">
                    <asvg:svgBlip xmlns:asvg="http://schemas.microsoft.com/office/drawing/2016/SVG/main" xmlns="" r:embed="rId5"/>
                  </a:ext>
                </a:extLst>
              </a:blip>
              <a:stretch>
                <a:fillRect/>
              </a:stretch>
            </a:blipFill>
          </p:spPr>
        </p:sp>
      </p:grpSp>
      <p:sp>
        <p:nvSpPr>
          <p:cNvPr id="8" name="TextBox 8"/>
          <p:cNvSpPr txBox="1"/>
          <p:nvPr/>
        </p:nvSpPr>
        <p:spPr>
          <a:xfrm>
            <a:off x="4280213" y="2739799"/>
            <a:ext cx="9612280" cy="2405379"/>
          </a:xfrm>
          <a:prstGeom prst="rect">
            <a:avLst/>
          </a:prstGeom>
        </p:spPr>
        <p:txBody>
          <a:bodyPr lIns="0" tIns="0" rIns="0" bIns="0" rtlCol="0" anchor="t">
            <a:spAutoFit/>
          </a:bodyPr>
          <a:lstStyle/>
          <a:p>
            <a:pPr algn="ctr">
              <a:lnSpc>
                <a:spcPts val="9695"/>
              </a:lnSpc>
            </a:pPr>
            <a:r>
              <a:rPr lang="en-US" sz="6925">
                <a:solidFill>
                  <a:srgbClr val="C6408A"/>
                </a:solidFill>
                <a:latin typeface="PT Sans"/>
                <a:ea typeface="PT Sans"/>
                <a:cs typeface="PT Sans"/>
                <a:sym typeface="PT Sans"/>
              </a:rPr>
              <a:t>Danke für eure Teilnahme!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1. Was wäre die durchschnittliche Temperatur auf der Erde </a:t>
            </a:r>
            <a:r>
              <a:rPr lang="en-US" sz="4500" b="1" u="sng">
                <a:solidFill>
                  <a:srgbClr val="643759"/>
                </a:solidFill>
                <a:latin typeface="PT Sans Bold"/>
                <a:ea typeface="PT Sans Bold"/>
                <a:cs typeface="PT Sans Bold"/>
                <a:sym typeface="PT Sans Bold"/>
              </a:rPr>
              <a:t>ohne</a:t>
            </a:r>
            <a:r>
              <a:rPr lang="en-US" sz="4500" b="1">
                <a:solidFill>
                  <a:srgbClr val="643759"/>
                </a:solidFill>
                <a:latin typeface="PT Sans Bold"/>
                <a:ea typeface="PT Sans Bold"/>
                <a:cs typeface="PT Sans Bold"/>
                <a:sym typeface="PT Sans Bold"/>
              </a:rPr>
              <a:t> den natürlichen Treibhauseffekt?</a:t>
            </a:r>
          </a:p>
        </p:txBody>
      </p:sp>
      <p:sp>
        <p:nvSpPr>
          <p:cNvPr id="6" name="TextBox 6"/>
          <p:cNvSpPr txBox="1"/>
          <p:nvPr/>
        </p:nvSpPr>
        <p:spPr>
          <a:xfrm>
            <a:off x="4230148" y="5502696"/>
            <a:ext cx="2266007" cy="528234"/>
          </a:xfrm>
          <a:prstGeom prst="rect">
            <a:avLst/>
          </a:prstGeom>
        </p:spPr>
        <p:txBody>
          <a:bodyPr lIns="0" tIns="0" rIns="0" bIns="0" rtlCol="0" anchor="t">
            <a:spAutoFit/>
          </a:bodyPr>
          <a:lstStyle/>
          <a:p>
            <a:pPr algn="l">
              <a:lnSpc>
                <a:spcPts val="4484"/>
              </a:lnSpc>
            </a:pPr>
            <a:r>
              <a:rPr lang="en-US" sz="3203">
                <a:solidFill>
                  <a:srgbClr val="000000"/>
                </a:solidFill>
                <a:latin typeface="Outfit"/>
                <a:ea typeface="Outfit"/>
                <a:cs typeface="Outfit"/>
                <a:sym typeface="Outfit"/>
              </a:rPr>
              <a:t>A) -56°C</a:t>
            </a:r>
          </a:p>
        </p:txBody>
      </p:sp>
      <p:grpSp>
        <p:nvGrpSpPr>
          <p:cNvPr id="7" name="Group 7"/>
          <p:cNvGrpSpPr/>
          <p:nvPr/>
        </p:nvGrpSpPr>
        <p:grpSpPr>
          <a:xfrm>
            <a:off x="9261825" y="5418008"/>
            <a:ext cx="4567055" cy="745236"/>
            <a:chOff x="0" y="0"/>
            <a:chExt cx="1202846" cy="196276"/>
          </a:xfrm>
        </p:grpSpPr>
        <p:sp>
          <p:nvSpPr>
            <p:cNvPr id="8" name="Freeform 8"/>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9" name="TextBox 9"/>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4053385" y="6649949"/>
            <a:ext cx="4567055" cy="745236"/>
            <a:chOff x="0" y="0"/>
            <a:chExt cx="1202846" cy="196276"/>
          </a:xfrm>
        </p:grpSpPr>
        <p:sp>
          <p:nvSpPr>
            <p:cNvPr id="11" name="Freeform 11"/>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2" name="TextBox 12"/>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9261825" y="6649949"/>
            <a:ext cx="4567055" cy="745236"/>
            <a:chOff x="0" y="0"/>
            <a:chExt cx="1202846" cy="196276"/>
          </a:xfrm>
        </p:grpSpPr>
        <p:sp>
          <p:nvSpPr>
            <p:cNvPr id="14" name="Freeform 14"/>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5" name="TextBox 15"/>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62382" y="5502696"/>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B)</a:t>
            </a:r>
            <a:r>
              <a:rPr lang="en-US" sz="3203">
                <a:solidFill>
                  <a:srgbClr val="000000"/>
                </a:solidFill>
                <a:latin typeface="Outfit"/>
                <a:ea typeface="Outfit"/>
                <a:cs typeface="Outfit"/>
                <a:sym typeface="Outfit"/>
              </a:rPr>
              <a:t> -18°C</a:t>
            </a:r>
          </a:p>
        </p:txBody>
      </p:sp>
      <p:sp>
        <p:nvSpPr>
          <p:cNvPr id="17" name="TextBox 17"/>
          <p:cNvSpPr txBox="1"/>
          <p:nvPr/>
        </p:nvSpPr>
        <p:spPr>
          <a:xfrm>
            <a:off x="4230148" y="6734638"/>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0°C</a:t>
            </a:r>
          </a:p>
        </p:txBody>
      </p:sp>
      <p:sp>
        <p:nvSpPr>
          <p:cNvPr id="18" name="TextBox 18"/>
          <p:cNvSpPr txBox="1"/>
          <p:nvPr/>
        </p:nvSpPr>
        <p:spPr>
          <a:xfrm>
            <a:off x="9462382" y="6734638"/>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 </a:t>
            </a:r>
            <a:r>
              <a:rPr lang="en-US" sz="3203">
                <a:solidFill>
                  <a:srgbClr val="000000"/>
                </a:solidFill>
                <a:latin typeface="Outfit"/>
                <a:ea typeface="Outfit"/>
                <a:cs typeface="Outfit"/>
                <a:sym typeface="Outfit"/>
              </a:rPr>
              <a:t>15°C</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9261825" y="5418008"/>
            <a:ext cx="4567055" cy="745236"/>
            <a:chOff x="0" y="0"/>
            <a:chExt cx="1202846" cy="196276"/>
          </a:xfrm>
        </p:grpSpPr>
        <p:sp>
          <p:nvSpPr>
            <p:cNvPr id="6" name="Freeform 6"/>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8CAB54"/>
            </a:solidFill>
          </p:spPr>
        </p:sp>
        <p:sp>
          <p:nvSpPr>
            <p:cNvPr id="7" name="TextBox 7"/>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4053385" y="6649949"/>
            <a:ext cx="4567055" cy="745236"/>
            <a:chOff x="0" y="0"/>
            <a:chExt cx="1202846" cy="196276"/>
          </a:xfrm>
        </p:grpSpPr>
        <p:sp>
          <p:nvSpPr>
            <p:cNvPr id="9" name="Freeform 9"/>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0" name="TextBox 10"/>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9261825" y="6649949"/>
            <a:ext cx="4567055" cy="745236"/>
            <a:chOff x="0" y="0"/>
            <a:chExt cx="1202846" cy="196276"/>
          </a:xfrm>
        </p:grpSpPr>
        <p:sp>
          <p:nvSpPr>
            <p:cNvPr id="12" name="Freeform 12"/>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3" name="TextBox 13"/>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15" name="Freeform 15"/>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6" name="TextBox 16"/>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1. Was wäre die durchschnittliche Temperatur auf der Erde </a:t>
            </a:r>
            <a:r>
              <a:rPr lang="en-US" sz="4500" b="1" u="sng">
                <a:solidFill>
                  <a:srgbClr val="643759"/>
                </a:solidFill>
                <a:latin typeface="PT Sans Bold"/>
                <a:ea typeface="PT Sans Bold"/>
                <a:cs typeface="PT Sans Bold"/>
                <a:sym typeface="PT Sans Bold"/>
              </a:rPr>
              <a:t>ohne</a:t>
            </a:r>
            <a:r>
              <a:rPr lang="en-US" sz="4500" b="1">
                <a:solidFill>
                  <a:srgbClr val="643759"/>
                </a:solidFill>
                <a:latin typeface="PT Sans Bold"/>
                <a:ea typeface="PT Sans Bold"/>
                <a:cs typeface="PT Sans Bold"/>
                <a:sym typeface="PT Sans Bold"/>
              </a:rPr>
              <a:t> den natürlichen Treibhauseffekt?</a:t>
            </a:r>
          </a:p>
        </p:txBody>
      </p:sp>
      <p:sp>
        <p:nvSpPr>
          <p:cNvPr id="17" name="TextBox 17"/>
          <p:cNvSpPr txBox="1"/>
          <p:nvPr/>
        </p:nvSpPr>
        <p:spPr>
          <a:xfrm>
            <a:off x="4230148" y="5502696"/>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-56°C</a:t>
            </a:r>
          </a:p>
        </p:txBody>
      </p:sp>
      <p:sp>
        <p:nvSpPr>
          <p:cNvPr id="18" name="TextBox 18"/>
          <p:cNvSpPr txBox="1"/>
          <p:nvPr/>
        </p:nvSpPr>
        <p:spPr>
          <a:xfrm>
            <a:off x="9462382" y="5502696"/>
            <a:ext cx="2266007" cy="528234"/>
          </a:xfrm>
          <a:prstGeom prst="rect">
            <a:avLst/>
          </a:prstGeom>
        </p:spPr>
        <p:txBody>
          <a:bodyPr lIns="0" tIns="0" rIns="0" bIns="0" rtlCol="0" anchor="t">
            <a:spAutoFit/>
          </a:bodyPr>
          <a:lstStyle/>
          <a:p>
            <a:pPr algn="l">
              <a:lnSpc>
                <a:spcPts val="4484"/>
              </a:lnSpc>
            </a:pPr>
            <a:r>
              <a:rPr lang="en-US" sz="3203" b="1">
                <a:solidFill>
                  <a:srgbClr val="FAE1F4"/>
                </a:solidFill>
                <a:latin typeface="Outfit Ultra-Bold"/>
                <a:ea typeface="Outfit Ultra-Bold"/>
                <a:cs typeface="Outfit Ultra-Bold"/>
                <a:sym typeface="Outfit Ultra-Bold"/>
              </a:rPr>
              <a:t>B)</a:t>
            </a:r>
            <a:r>
              <a:rPr lang="en-US" sz="3203">
                <a:solidFill>
                  <a:srgbClr val="FAE1F4"/>
                </a:solidFill>
                <a:latin typeface="Outfit"/>
                <a:ea typeface="Outfit"/>
                <a:cs typeface="Outfit"/>
                <a:sym typeface="Outfit"/>
              </a:rPr>
              <a:t> </a:t>
            </a:r>
            <a:r>
              <a:rPr lang="en-US" sz="3203" b="1">
                <a:solidFill>
                  <a:srgbClr val="FAE1F4"/>
                </a:solidFill>
                <a:latin typeface="Outfit Ultra-Bold"/>
                <a:ea typeface="Outfit Ultra-Bold"/>
                <a:cs typeface="Outfit Ultra-Bold"/>
                <a:sym typeface="Outfit Ultra-Bold"/>
              </a:rPr>
              <a:t>-18°C</a:t>
            </a:r>
          </a:p>
        </p:txBody>
      </p:sp>
      <p:sp>
        <p:nvSpPr>
          <p:cNvPr id="19" name="TextBox 19"/>
          <p:cNvSpPr txBox="1"/>
          <p:nvPr/>
        </p:nvSpPr>
        <p:spPr>
          <a:xfrm>
            <a:off x="4230148" y="6734638"/>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0°C</a:t>
            </a:r>
          </a:p>
        </p:txBody>
      </p:sp>
      <p:sp>
        <p:nvSpPr>
          <p:cNvPr id="20" name="TextBox 20"/>
          <p:cNvSpPr txBox="1"/>
          <p:nvPr/>
        </p:nvSpPr>
        <p:spPr>
          <a:xfrm>
            <a:off x="9462382" y="6734638"/>
            <a:ext cx="226600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 </a:t>
            </a:r>
            <a:r>
              <a:rPr lang="en-US" sz="3203">
                <a:solidFill>
                  <a:srgbClr val="000000"/>
                </a:solidFill>
                <a:latin typeface="Outfit"/>
                <a:ea typeface="Outfit"/>
                <a:cs typeface="Outfit"/>
                <a:sym typeface="Outfit"/>
              </a:rPr>
              <a:t>15°C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390004"/>
            <a:ext cx="12735445" cy="23717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2. Wie viel mehr Treibhausgase verursachen die reichsten 0,001 % in Deutschland, etwa 800 Mensc</a:t>
            </a:r>
            <a:r>
              <a:rPr lang="en-US" sz="4500" b="1" u="none">
                <a:solidFill>
                  <a:srgbClr val="643759"/>
                </a:solidFill>
                <a:latin typeface="PT Sans Bold"/>
                <a:ea typeface="PT Sans Bold"/>
                <a:cs typeface="PT Sans Bold"/>
                <a:sym typeface="PT Sans Bold"/>
              </a:rPr>
              <a:t>h</a:t>
            </a:r>
            <a:r>
              <a:rPr lang="en-US" sz="4500" b="1">
                <a:solidFill>
                  <a:srgbClr val="643759"/>
                </a:solidFill>
                <a:latin typeface="PT Sans Bold"/>
                <a:ea typeface="PT Sans Bold"/>
                <a:cs typeface="PT Sans Bold"/>
                <a:sym typeface="PT Sans Bold"/>
              </a:rPr>
              <a:t>en, im Vergleich zum Durchschnitt?</a:t>
            </a:r>
          </a:p>
        </p:txBody>
      </p:sp>
      <p:sp>
        <p:nvSpPr>
          <p:cNvPr id="6" name="TextBox 6"/>
          <p:cNvSpPr txBox="1"/>
          <p:nvPr/>
        </p:nvSpPr>
        <p:spPr>
          <a:xfrm>
            <a:off x="4230148" y="5502696"/>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Um ein 100-faches</a:t>
            </a:r>
          </a:p>
        </p:txBody>
      </p:sp>
      <p:grpSp>
        <p:nvGrpSpPr>
          <p:cNvPr id="7" name="Group 7"/>
          <p:cNvGrpSpPr/>
          <p:nvPr/>
        </p:nvGrpSpPr>
        <p:grpSpPr>
          <a:xfrm>
            <a:off x="9261825" y="5418008"/>
            <a:ext cx="4743731" cy="745236"/>
            <a:chOff x="0" y="0"/>
            <a:chExt cx="1249378" cy="196276"/>
          </a:xfrm>
        </p:grpSpPr>
        <p:sp>
          <p:nvSpPr>
            <p:cNvPr id="8" name="Freeform 8"/>
            <p:cNvSpPr/>
            <p:nvPr/>
          </p:nvSpPr>
          <p:spPr>
            <a:xfrm>
              <a:off x="0" y="0"/>
              <a:ext cx="1249378" cy="196276"/>
            </a:xfrm>
            <a:custGeom>
              <a:avLst/>
              <a:gdLst/>
              <a:ahLst/>
              <a:cxnLst/>
              <a:rect l="l" t="t" r="r" b="b"/>
              <a:pathLst>
                <a:path w="1249378" h="196276">
                  <a:moveTo>
                    <a:pt x="19584" y="0"/>
                  </a:moveTo>
                  <a:lnTo>
                    <a:pt x="1229793" y="0"/>
                  </a:lnTo>
                  <a:cubicBezTo>
                    <a:pt x="1240609" y="0"/>
                    <a:pt x="1249378" y="8768"/>
                    <a:pt x="1249378" y="19584"/>
                  </a:cubicBezTo>
                  <a:lnTo>
                    <a:pt x="1249378" y="176692"/>
                  </a:lnTo>
                  <a:cubicBezTo>
                    <a:pt x="1249378" y="187508"/>
                    <a:pt x="1240609" y="196276"/>
                    <a:pt x="1229793" y="196276"/>
                  </a:cubicBezTo>
                  <a:lnTo>
                    <a:pt x="19584" y="196276"/>
                  </a:lnTo>
                  <a:cubicBezTo>
                    <a:pt x="8768" y="196276"/>
                    <a:pt x="0" y="187508"/>
                    <a:pt x="0" y="176692"/>
                  </a:cubicBezTo>
                  <a:lnTo>
                    <a:pt x="0" y="19584"/>
                  </a:lnTo>
                  <a:cubicBezTo>
                    <a:pt x="0" y="8768"/>
                    <a:pt x="8768" y="0"/>
                    <a:pt x="19584" y="0"/>
                  </a:cubicBezTo>
                  <a:close/>
                </a:path>
              </a:pathLst>
            </a:custGeom>
            <a:solidFill>
              <a:srgbClr val="FFF5E9"/>
            </a:solidFill>
          </p:spPr>
        </p:sp>
        <p:sp>
          <p:nvSpPr>
            <p:cNvPr id="9" name="TextBox 9"/>
            <p:cNvSpPr txBox="1"/>
            <p:nvPr/>
          </p:nvSpPr>
          <p:spPr>
            <a:xfrm>
              <a:off x="0" y="-47625"/>
              <a:ext cx="1249378" cy="243901"/>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4053385" y="6649949"/>
            <a:ext cx="4567055" cy="745236"/>
            <a:chOff x="0" y="0"/>
            <a:chExt cx="1202846" cy="196276"/>
          </a:xfrm>
        </p:grpSpPr>
        <p:sp>
          <p:nvSpPr>
            <p:cNvPr id="11" name="Freeform 11"/>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2" name="TextBox 12"/>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9261825" y="6649949"/>
            <a:ext cx="4743731" cy="745236"/>
            <a:chOff x="0" y="0"/>
            <a:chExt cx="1249378" cy="196276"/>
          </a:xfrm>
        </p:grpSpPr>
        <p:sp>
          <p:nvSpPr>
            <p:cNvPr id="14" name="Freeform 14"/>
            <p:cNvSpPr/>
            <p:nvPr/>
          </p:nvSpPr>
          <p:spPr>
            <a:xfrm>
              <a:off x="0" y="0"/>
              <a:ext cx="1249378" cy="196276"/>
            </a:xfrm>
            <a:custGeom>
              <a:avLst/>
              <a:gdLst/>
              <a:ahLst/>
              <a:cxnLst/>
              <a:rect l="l" t="t" r="r" b="b"/>
              <a:pathLst>
                <a:path w="1249378" h="196276">
                  <a:moveTo>
                    <a:pt x="19584" y="0"/>
                  </a:moveTo>
                  <a:lnTo>
                    <a:pt x="1229793" y="0"/>
                  </a:lnTo>
                  <a:cubicBezTo>
                    <a:pt x="1240609" y="0"/>
                    <a:pt x="1249378" y="8768"/>
                    <a:pt x="1249378" y="19584"/>
                  </a:cubicBezTo>
                  <a:lnTo>
                    <a:pt x="1249378" y="176692"/>
                  </a:lnTo>
                  <a:cubicBezTo>
                    <a:pt x="1249378" y="187508"/>
                    <a:pt x="1240609" y="196276"/>
                    <a:pt x="1229793" y="196276"/>
                  </a:cubicBezTo>
                  <a:lnTo>
                    <a:pt x="19584" y="196276"/>
                  </a:lnTo>
                  <a:cubicBezTo>
                    <a:pt x="8768" y="196276"/>
                    <a:pt x="0" y="187508"/>
                    <a:pt x="0" y="176692"/>
                  </a:cubicBezTo>
                  <a:lnTo>
                    <a:pt x="0" y="19584"/>
                  </a:lnTo>
                  <a:cubicBezTo>
                    <a:pt x="0" y="8768"/>
                    <a:pt x="8768" y="0"/>
                    <a:pt x="19584" y="0"/>
                  </a:cubicBezTo>
                  <a:close/>
                </a:path>
              </a:pathLst>
            </a:custGeom>
            <a:solidFill>
              <a:srgbClr val="FFF5E9"/>
            </a:solidFill>
          </p:spPr>
        </p:sp>
        <p:sp>
          <p:nvSpPr>
            <p:cNvPr id="15" name="TextBox 15"/>
            <p:cNvSpPr txBox="1"/>
            <p:nvPr/>
          </p:nvSpPr>
          <p:spPr>
            <a:xfrm>
              <a:off x="0" y="-47625"/>
              <a:ext cx="1249378" cy="243901"/>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62382" y="5502696"/>
            <a:ext cx="436649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B)</a:t>
            </a:r>
            <a:r>
              <a:rPr lang="en-US" sz="3203">
                <a:solidFill>
                  <a:srgbClr val="000000"/>
                </a:solidFill>
                <a:latin typeface="Outfit"/>
                <a:ea typeface="Outfit"/>
                <a:cs typeface="Outfit"/>
                <a:sym typeface="Outfit"/>
              </a:rPr>
              <a:t> Um ein 1000-faches</a:t>
            </a:r>
          </a:p>
        </p:txBody>
      </p:sp>
      <p:sp>
        <p:nvSpPr>
          <p:cNvPr id="17" name="TextBox 17"/>
          <p:cNvSpPr txBox="1"/>
          <p:nvPr/>
        </p:nvSpPr>
        <p:spPr>
          <a:xfrm>
            <a:off x="4230148" y="6734638"/>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Um ein 10-faches</a:t>
            </a:r>
          </a:p>
        </p:txBody>
      </p:sp>
      <p:sp>
        <p:nvSpPr>
          <p:cNvPr id="18" name="TextBox 18"/>
          <p:cNvSpPr txBox="1"/>
          <p:nvPr/>
        </p:nvSpPr>
        <p:spPr>
          <a:xfrm>
            <a:off x="9462382" y="6734638"/>
            <a:ext cx="4543174"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 </a:t>
            </a:r>
            <a:r>
              <a:rPr lang="en-US" sz="3203">
                <a:solidFill>
                  <a:srgbClr val="000000"/>
                </a:solidFill>
                <a:latin typeface="Outfit"/>
                <a:ea typeface="Outfit"/>
                <a:cs typeface="Outfit"/>
                <a:sym typeface="Outfit"/>
              </a:rPr>
              <a:t>Ungefähr</a:t>
            </a:r>
            <a:r>
              <a:rPr lang="en-US" sz="3203" b="1">
                <a:solidFill>
                  <a:srgbClr val="000000"/>
                </a:solidFill>
                <a:latin typeface="Outfit Ultra-Bold"/>
                <a:ea typeface="Outfit Ultra-Bold"/>
                <a:cs typeface="Outfit Ultra-Bold"/>
                <a:sym typeface="Outfit Ultra-Bold"/>
              </a:rPr>
              <a:t> </a:t>
            </a:r>
            <a:r>
              <a:rPr lang="en-US" sz="3203">
                <a:solidFill>
                  <a:srgbClr val="000000"/>
                </a:solidFill>
                <a:latin typeface="Outfit"/>
                <a:ea typeface="Outfit"/>
                <a:cs typeface="Outfit"/>
                <a:sym typeface="Outfit"/>
              </a:rPr>
              <a:t>gleich viel</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390004"/>
            <a:ext cx="12735445" cy="23717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2. Wie viel mehr Treibhausgase verursachen die reichsten 0,001 % in Deutschland, etwa 800 Mensc</a:t>
            </a:r>
            <a:r>
              <a:rPr lang="en-US" sz="4500" b="1" u="none">
                <a:solidFill>
                  <a:srgbClr val="643759"/>
                </a:solidFill>
                <a:latin typeface="PT Sans Bold"/>
                <a:ea typeface="PT Sans Bold"/>
                <a:cs typeface="PT Sans Bold"/>
                <a:sym typeface="PT Sans Bold"/>
              </a:rPr>
              <a:t>h</a:t>
            </a:r>
            <a:r>
              <a:rPr lang="en-US" sz="4500" b="1">
                <a:solidFill>
                  <a:srgbClr val="643759"/>
                </a:solidFill>
                <a:latin typeface="PT Sans Bold"/>
                <a:ea typeface="PT Sans Bold"/>
                <a:cs typeface="PT Sans Bold"/>
                <a:sym typeface="PT Sans Bold"/>
              </a:rPr>
              <a:t>en, im Vergleich zum Durchschnitt?</a:t>
            </a:r>
          </a:p>
        </p:txBody>
      </p:sp>
      <p:sp>
        <p:nvSpPr>
          <p:cNvPr id="6" name="TextBox 6"/>
          <p:cNvSpPr txBox="1"/>
          <p:nvPr/>
        </p:nvSpPr>
        <p:spPr>
          <a:xfrm>
            <a:off x="4230148" y="5502696"/>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Um ein 100-faches</a:t>
            </a:r>
          </a:p>
        </p:txBody>
      </p:sp>
      <p:grpSp>
        <p:nvGrpSpPr>
          <p:cNvPr id="7" name="Group 7"/>
          <p:cNvGrpSpPr/>
          <p:nvPr/>
        </p:nvGrpSpPr>
        <p:grpSpPr>
          <a:xfrm>
            <a:off x="9261825" y="5418008"/>
            <a:ext cx="4743731" cy="745236"/>
            <a:chOff x="0" y="0"/>
            <a:chExt cx="1249378" cy="196276"/>
          </a:xfrm>
        </p:grpSpPr>
        <p:sp>
          <p:nvSpPr>
            <p:cNvPr id="8" name="Freeform 8"/>
            <p:cNvSpPr/>
            <p:nvPr/>
          </p:nvSpPr>
          <p:spPr>
            <a:xfrm>
              <a:off x="0" y="0"/>
              <a:ext cx="1249378" cy="196276"/>
            </a:xfrm>
            <a:custGeom>
              <a:avLst/>
              <a:gdLst/>
              <a:ahLst/>
              <a:cxnLst/>
              <a:rect l="l" t="t" r="r" b="b"/>
              <a:pathLst>
                <a:path w="1249378" h="196276">
                  <a:moveTo>
                    <a:pt x="19584" y="0"/>
                  </a:moveTo>
                  <a:lnTo>
                    <a:pt x="1229793" y="0"/>
                  </a:lnTo>
                  <a:cubicBezTo>
                    <a:pt x="1240609" y="0"/>
                    <a:pt x="1249378" y="8768"/>
                    <a:pt x="1249378" y="19584"/>
                  </a:cubicBezTo>
                  <a:lnTo>
                    <a:pt x="1249378" y="176692"/>
                  </a:lnTo>
                  <a:cubicBezTo>
                    <a:pt x="1249378" y="187508"/>
                    <a:pt x="1240609" y="196276"/>
                    <a:pt x="1229793" y="196276"/>
                  </a:cubicBezTo>
                  <a:lnTo>
                    <a:pt x="19584" y="196276"/>
                  </a:lnTo>
                  <a:cubicBezTo>
                    <a:pt x="8768" y="196276"/>
                    <a:pt x="0" y="187508"/>
                    <a:pt x="0" y="176692"/>
                  </a:cubicBezTo>
                  <a:lnTo>
                    <a:pt x="0" y="19584"/>
                  </a:lnTo>
                  <a:cubicBezTo>
                    <a:pt x="0" y="8768"/>
                    <a:pt x="8768" y="0"/>
                    <a:pt x="19584" y="0"/>
                  </a:cubicBezTo>
                  <a:close/>
                </a:path>
              </a:pathLst>
            </a:custGeom>
            <a:solidFill>
              <a:srgbClr val="8CAB54"/>
            </a:solidFill>
          </p:spPr>
        </p:sp>
        <p:sp>
          <p:nvSpPr>
            <p:cNvPr id="9" name="TextBox 9"/>
            <p:cNvSpPr txBox="1"/>
            <p:nvPr/>
          </p:nvSpPr>
          <p:spPr>
            <a:xfrm>
              <a:off x="0" y="-47625"/>
              <a:ext cx="1249378" cy="243901"/>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4053385" y="6649949"/>
            <a:ext cx="4567055" cy="745236"/>
            <a:chOff x="0" y="0"/>
            <a:chExt cx="1202846" cy="196276"/>
          </a:xfrm>
        </p:grpSpPr>
        <p:sp>
          <p:nvSpPr>
            <p:cNvPr id="11" name="Freeform 11"/>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2" name="TextBox 12"/>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9261825" y="6649949"/>
            <a:ext cx="4743731" cy="745236"/>
            <a:chOff x="0" y="0"/>
            <a:chExt cx="1249378" cy="196276"/>
          </a:xfrm>
        </p:grpSpPr>
        <p:sp>
          <p:nvSpPr>
            <p:cNvPr id="14" name="Freeform 14"/>
            <p:cNvSpPr/>
            <p:nvPr/>
          </p:nvSpPr>
          <p:spPr>
            <a:xfrm>
              <a:off x="0" y="0"/>
              <a:ext cx="1249378" cy="196276"/>
            </a:xfrm>
            <a:custGeom>
              <a:avLst/>
              <a:gdLst/>
              <a:ahLst/>
              <a:cxnLst/>
              <a:rect l="l" t="t" r="r" b="b"/>
              <a:pathLst>
                <a:path w="1249378" h="196276">
                  <a:moveTo>
                    <a:pt x="19584" y="0"/>
                  </a:moveTo>
                  <a:lnTo>
                    <a:pt x="1229793" y="0"/>
                  </a:lnTo>
                  <a:cubicBezTo>
                    <a:pt x="1240609" y="0"/>
                    <a:pt x="1249378" y="8768"/>
                    <a:pt x="1249378" y="19584"/>
                  </a:cubicBezTo>
                  <a:lnTo>
                    <a:pt x="1249378" y="176692"/>
                  </a:lnTo>
                  <a:cubicBezTo>
                    <a:pt x="1249378" y="187508"/>
                    <a:pt x="1240609" y="196276"/>
                    <a:pt x="1229793" y="196276"/>
                  </a:cubicBezTo>
                  <a:lnTo>
                    <a:pt x="19584" y="196276"/>
                  </a:lnTo>
                  <a:cubicBezTo>
                    <a:pt x="8768" y="196276"/>
                    <a:pt x="0" y="187508"/>
                    <a:pt x="0" y="176692"/>
                  </a:cubicBezTo>
                  <a:lnTo>
                    <a:pt x="0" y="19584"/>
                  </a:lnTo>
                  <a:cubicBezTo>
                    <a:pt x="0" y="8768"/>
                    <a:pt x="8768" y="0"/>
                    <a:pt x="19584" y="0"/>
                  </a:cubicBezTo>
                  <a:close/>
                </a:path>
              </a:pathLst>
            </a:custGeom>
            <a:solidFill>
              <a:srgbClr val="FFF5E9"/>
            </a:solidFill>
          </p:spPr>
        </p:sp>
        <p:sp>
          <p:nvSpPr>
            <p:cNvPr id="15" name="TextBox 15"/>
            <p:cNvSpPr txBox="1"/>
            <p:nvPr/>
          </p:nvSpPr>
          <p:spPr>
            <a:xfrm>
              <a:off x="0" y="-47625"/>
              <a:ext cx="1249378" cy="243901"/>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62382" y="5502696"/>
            <a:ext cx="4543174" cy="528234"/>
          </a:xfrm>
          <a:prstGeom prst="rect">
            <a:avLst/>
          </a:prstGeom>
        </p:spPr>
        <p:txBody>
          <a:bodyPr lIns="0" tIns="0" rIns="0" bIns="0" rtlCol="0" anchor="t">
            <a:spAutoFit/>
          </a:bodyPr>
          <a:lstStyle/>
          <a:p>
            <a:pPr algn="l">
              <a:lnSpc>
                <a:spcPts val="4484"/>
              </a:lnSpc>
            </a:pPr>
            <a:r>
              <a:rPr lang="en-US" sz="3203" b="1">
                <a:solidFill>
                  <a:srgbClr val="FAE1F4"/>
                </a:solidFill>
                <a:latin typeface="Outfit Ultra-Bold"/>
                <a:ea typeface="Outfit Ultra-Bold"/>
                <a:cs typeface="Outfit Ultra-Bold"/>
                <a:sym typeface="Outfit Ultra-Bold"/>
              </a:rPr>
              <a:t>B)</a:t>
            </a:r>
            <a:r>
              <a:rPr lang="en-US" sz="3203">
                <a:solidFill>
                  <a:srgbClr val="FAE1F4"/>
                </a:solidFill>
                <a:latin typeface="Outfit"/>
                <a:ea typeface="Outfit"/>
                <a:cs typeface="Outfit"/>
                <a:sym typeface="Outfit"/>
              </a:rPr>
              <a:t> </a:t>
            </a:r>
            <a:r>
              <a:rPr lang="en-US" sz="3203" b="1">
                <a:solidFill>
                  <a:srgbClr val="FAE1F4"/>
                </a:solidFill>
                <a:latin typeface="Outfit Ultra-Bold"/>
                <a:ea typeface="Outfit Ultra-Bold"/>
                <a:cs typeface="Outfit Ultra-Bold"/>
                <a:sym typeface="Outfit Ultra-Bold"/>
              </a:rPr>
              <a:t>Um ein 1000-faches</a:t>
            </a:r>
          </a:p>
        </p:txBody>
      </p:sp>
      <p:sp>
        <p:nvSpPr>
          <p:cNvPr id="17" name="TextBox 17"/>
          <p:cNvSpPr txBox="1"/>
          <p:nvPr/>
        </p:nvSpPr>
        <p:spPr>
          <a:xfrm>
            <a:off x="4230148" y="6734638"/>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Um ein 10-faches</a:t>
            </a:r>
          </a:p>
        </p:txBody>
      </p:sp>
      <p:sp>
        <p:nvSpPr>
          <p:cNvPr id="18" name="TextBox 18"/>
          <p:cNvSpPr txBox="1"/>
          <p:nvPr/>
        </p:nvSpPr>
        <p:spPr>
          <a:xfrm>
            <a:off x="9462382" y="6734638"/>
            <a:ext cx="4543174"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 </a:t>
            </a:r>
            <a:r>
              <a:rPr lang="en-US" sz="3203">
                <a:solidFill>
                  <a:srgbClr val="000000"/>
                </a:solidFill>
                <a:latin typeface="Outfit"/>
                <a:ea typeface="Outfit"/>
                <a:cs typeface="Outfit"/>
                <a:sym typeface="Outfit"/>
              </a:rPr>
              <a:t>Ungefähr</a:t>
            </a:r>
            <a:r>
              <a:rPr lang="en-US" sz="3203" b="1">
                <a:solidFill>
                  <a:srgbClr val="000000"/>
                </a:solidFill>
                <a:latin typeface="Outfit Ultra-Bold"/>
                <a:ea typeface="Outfit Ultra-Bold"/>
                <a:cs typeface="Outfit Ultra-Bold"/>
                <a:sym typeface="Outfit Ultra-Bold"/>
              </a:rPr>
              <a:t> </a:t>
            </a:r>
            <a:r>
              <a:rPr lang="en-US" sz="3203">
                <a:solidFill>
                  <a:srgbClr val="000000"/>
                </a:solidFill>
                <a:latin typeface="Outfit"/>
                <a:ea typeface="Outfit"/>
                <a:cs typeface="Outfit"/>
                <a:sym typeface="Outfit"/>
              </a:rPr>
              <a:t>gleich viel</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3. Wie lange kann Kohlenstoffdioxid (CO₂) in der Atm</a:t>
            </a:r>
            <a:r>
              <a:rPr lang="en-US" sz="4500" b="1" u="none">
                <a:solidFill>
                  <a:srgbClr val="643759"/>
                </a:solidFill>
                <a:latin typeface="PT Sans Bold"/>
                <a:ea typeface="PT Sans Bold"/>
                <a:cs typeface="PT Sans Bold"/>
                <a:sym typeface="PT Sans Bold"/>
              </a:rPr>
              <a:t>o</a:t>
            </a:r>
            <a:r>
              <a:rPr lang="en-US" sz="4500" b="1">
                <a:solidFill>
                  <a:srgbClr val="643759"/>
                </a:solidFill>
                <a:latin typeface="PT Sans Bold"/>
                <a:ea typeface="PT Sans Bold"/>
                <a:cs typeface="PT Sans Bold"/>
                <a:sym typeface="PT Sans Bold"/>
              </a:rPr>
              <a:t>sp</a:t>
            </a:r>
            <a:r>
              <a:rPr lang="en-US" sz="4500" b="1" u="none">
                <a:solidFill>
                  <a:srgbClr val="643759"/>
                </a:solidFill>
                <a:latin typeface="PT Sans Bold"/>
                <a:ea typeface="PT Sans Bold"/>
                <a:cs typeface="PT Sans Bold"/>
                <a:sym typeface="PT Sans Bold"/>
              </a:rPr>
              <a:t>h</a:t>
            </a:r>
            <a:r>
              <a:rPr lang="en-US" sz="4500" b="1">
                <a:solidFill>
                  <a:srgbClr val="643759"/>
                </a:solidFill>
                <a:latin typeface="PT Sans Bold"/>
                <a:ea typeface="PT Sans Bold"/>
                <a:cs typeface="PT Sans Bold"/>
                <a:sym typeface="PT Sans Bold"/>
              </a:rPr>
              <a:t>är</a:t>
            </a:r>
            <a:r>
              <a:rPr lang="en-US" sz="4500" b="1" u="none">
                <a:solidFill>
                  <a:srgbClr val="643759"/>
                </a:solidFill>
                <a:latin typeface="PT Sans Bold"/>
                <a:ea typeface="PT Sans Bold"/>
                <a:cs typeface="PT Sans Bold"/>
                <a:sym typeface="PT Sans Bold"/>
              </a:rPr>
              <a:t>e</a:t>
            </a:r>
            <a:r>
              <a:rPr lang="en-US" sz="4500" b="1">
                <a:solidFill>
                  <a:srgbClr val="643759"/>
                </a:solidFill>
                <a:latin typeface="PT Sans Bold"/>
                <a:ea typeface="PT Sans Bold"/>
                <a:cs typeface="PT Sans Bold"/>
                <a:sym typeface="PT Sans Bold"/>
              </a:rPr>
              <a:t> verbleiben?</a:t>
            </a:r>
          </a:p>
        </p:txBody>
      </p:sp>
      <p:sp>
        <p:nvSpPr>
          <p:cNvPr id="6" name="TextBox 6"/>
          <p:cNvSpPr txBox="1"/>
          <p:nvPr/>
        </p:nvSpPr>
        <p:spPr>
          <a:xfrm>
            <a:off x="4230148" y="5502696"/>
            <a:ext cx="4224689"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Bis zu 1000 Jahre</a:t>
            </a:r>
          </a:p>
          <a:p>
            <a:pPr algn="l">
              <a:lnSpc>
                <a:spcPts val="4484"/>
              </a:lnSpc>
            </a:pPr>
            <a:endParaRPr lang="en-US" sz="3203">
              <a:solidFill>
                <a:srgbClr val="000000"/>
              </a:solidFill>
              <a:latin typeface="Outfit"/>
              <a:ea typeface="Outfit"/>
              <a:cs typeface="Outfit"/>
              <a:sym typeface="Outfit"/>
            </a:endParaRPr>
          </a:p>
        </p:txBody>
      </p:sp>
      <p:grpSp>
        <p:nvGrpSpPr>
          <p:cNvPr id="7" name="Group 7"/>
          <p:cNvGrpSpPr/>
          <p:nvPr/>
        </p:nvGrpSpPr>
        <p:grpSpPr>
          <a:xfrm>
            <a:off x="9261825" y="5418008"/>
            <a:ext cx="5412549" cy="745236"/>
            <a:chOff x="0" y="0"/>
            <a:chExt cx="1425527" cy="196276"/>
          </a:xfrm>
        </p:grpSpPr>
        <p:sp>
          <p:nvSpPr>
            <p:cNvPr id="8" name="Freeform 8"/>
            <p:cNvSpPr/>
            <p:nvPr/>
          </p:nvSpPr>
          <p:spPr>
            <a:xfrm>
              <a:off x="0" y="0"/>
              <a:ext cx="1425527" cy="196276"/>
            </a:xfrm>
            <a:custGeom>
              <a:avLst/>
              <a:gdLst/>
              <a:ahLst/>
              <a:cxnLst/>
              <a:rect l="l" t="t" r="r" b="b"/>
              <a:pathLst>
                <a:path w="1425527" h="196276">
                  <a:moveTo>
                    <a:pt x="17164" y="0"/>
                  </a:moveTo>
                  <a:lnTo>
                    <a:pt x="1408363" y="0"/>
                  </a:lnTo>
                  <a:cubicBezTo>
                    <a:pt x="1417843" y="0"/>
                    <a:pt x="1425527" y="7685"/>
                    <a:pt x="1425527" y="17164"/>
                  </a:cubicBezTo>
                  <a:lnTo>
                    <a:pt x="1425527" y="179112"/>
                  </a:lnTo>
                  <a:cubicBezTo>
                    <a:pt x="1425527" y="188591"/>
                    <a:pt x="1417843" y="196276"/>
                    <a:pt x="1408363" y="196276"/>
                  </a:cubicBezTo>
                  <a:lnTo>
                    <a:pt x="17164" y="196276"/>
                  </a:lnTo>
                  <a:cubicBezTo>
                    <a:pt x="7685" y="196276"/>
                    <a:pt x="0" y="188591"/>
                    <a:pt x="0" y="179112"/>
                  </a:cubicBezTo>
                  <a:lnTo>
                    <a:pt x="0" y="17164"/>
                  </a:lnTo>
                  <a:cubicBezTo>
                    <a:pt x="0" y="7685"/>
                    <a:pt x="7685" y="0"/>
                    <a:pt x="17164" y="0"/>
                  </a:cubicBezTo>
                  <a:close/>
                </a:path>
              </a:pathLst>
            </a:custGeom>
            <a:solidFill>
              <a:srgbClr val="FFF5E9"/>
            </a:solidFill>
          </p:spPr>
        </p:sp>
        <p:sp>
          <p:nvSpPr>
            <p:cNvPr id="9" name="TextBox 9"/>
            <p:cNvSpPr txBox="1"/>
            <p:nvPr/>
          </p:nvSpPr>
          <p:spPr>
            <a:xfrm>
              <a:off x="0" y="-47625"/>
              <a:ext cx="1425527" cy="243901"/>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4053385" y="6649949"/>
            <a:ext cx="4567055" cy="745236"/>
            <a:chOff x="0" y="0"/>
            <a:chExt cx="1202846" cy="196276"/>
          </a:xfrm>
        </p:grpSpPr>
        <p:sp>
          <p:nvSpPr>
            <p:cNvPr id="11" name="Freeform 11"/>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2" name="TextBox 12"/>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9261825" y="6649949"/>
            <a:ext cx="5412549" cy="745236"/>
            <a:chOff x="0" y="0"/>
            <a:chExt cx="1425527" cy="196276"/>
          </a:xfrm>
        </p:grpSpPr>
        <p:sp>
          <p:nvSpPr>
            <p:cNvPr id="14" name="Freeform 14"/>
            <p:cNvSpPr/>
            <p:nvPr/>
          </p:nvSpPr>
          <p:spPr>
            <a:xfrm>
              <a:off x="0" y="0"/>
              <a:ext cx="1425527" cy="196276"/>
            </a:xfrm>
            <a:custGeom>
              <a:avLst/>
              <a:gdLst/>
              <a:ahLst/>
              <a:cxnLst/>
              <a:rect l="l" t="t" r="r" b="b"/>
              <a:pathLst>
                <a:path w="1425527" h="196276">
                  <a:moveTo>
                    <a:pt x="17164" y="0"/>
                  </a:moveTo>
                  <a:lnTo>
                    <a:pt x="1408363" y="0"/>
                  </a:lnTo>
                  <a:cubicBezTo>
                    <a:pt x="1417843" y="0"/>
                    <a:pt x="1425527" y="7685"/>
                    <a:pt x="1425527" y="17164"/>
                  </a:cubicBezTo>
                  <a:lnTo>
                    <a:pt x="1425527" y="179112"/>
                  </a:lnTo>
                  <a:cubicBezTo>
                    <a:pt x="1425527" y="188591"/>
                    <a:pt x="1417843" y="196276"/>
                    <a:pt x="1408363" y="196276"/>
                  </a:cubicBezTo>
                  <a:lnTo>
                    <a:pt x="17164" y="196276"/>
                  </a:lnTo>
                  <a:cubicBezTo>
                    <a:pt x="7685" y="196276"/>
                    <a:pt x="0" y="188591"/>
                    <a:pt x="0" y="179112"/>
                  </a:cubicBezTo>
                  <a:lnTo>
                    <a:pt x="0" y="17164"/>
                  </a:lnTo>
                  <a:cubicBezTo>
                    <a:pt x="0" y="7685"/>
                    <a:pt x="7685" y="0"/>
                    <a:pt x="17164" y="0"/>
                  </a:cubicBezTo>
                  <a:close/>
                </a:path>
              </a:pathLst>
            </a:custGeom>
            <a:solidFill>
              <a:srgbClr val="FFF5E9"/>
            </a:solidFill>
          </p:spPr>
        </p:sp>
        <p:sp>
          <p:nvSpPr>
            <p:cNvPr id="15" name="TextBox 15"/>
            <p:cNvSpPr txBox="1"/>
            <p:nvPr/>
          </p:nvSpPr>
          <p:spPr>
            <a:xfrm>
              <a:off x="0" y="-47625"/>
              <a:ext cx="1425527" cy="243901"/>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62382" y="5502696"/>
            <a:ext cx="436649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B)</a:t>
            </a:r>
            <a:r>
              <a:rPr lang="en-US" sz="3203">
                <a:solidFill>
                  <a:srgbClr val="000000"/>
                </a:solidFill>
                <a:latin typeface="Outfit"/>
                <a:ea typeface="Outfit"/>
                <a:cs typeface="Outfit"/>
                <a:sym typeface="Outfit"/>
              </a:rPr>
              <a:t> Bis zu 10.000 Jahre</a:t>
            </a:r>
          </a:p>
        </p:txBody>
      </p:sp>
      <p:sp>
        <p:nvSpPr>
          <p:cNvPr id="17" name="TextBox 17"/>
          <p:cNvSpPr txBox="1"/>
          <p:nvPr/>
        </p:nvSpPr>
        <p:spPr>
          <a:xfrm>
            <a:off x="4230148" y="6734638"/>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a:t>
            </a:r>
            <a:r>
              <a:rPr lang="en-US" sz="3203">
                <a:solidFill>
                  <a:srgbClr val="000000"/>
                </a:solidFill>
                <a:latin typeface="Outfit"/>
                <a:ea typeface="Outfit"/>
                <a:cs typeface="Outfit"/>
                <a:sym typeface="Outfit"/>
              </a:rPr>
              <a:t> Ungefähr 100 Jahre</a:t>
            </a:r>
          </a:p>
        </p:txBody>
      </p:sp>
      <p:sp>
        <p:nvSpPr>
          <p:cNvPr id="18" name="TextBox 18"/>
          <p:cNvSpPr txBox="1"/>
          <p:nvPr/>
        </p:nvSpPr>
        <p:spPr>
          <a:xfrm>
            <a:off x="9462382" y="6734638"/>
            <a:ext cx="52119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 </a:t>
            </a:r>
            <a:r>
              <a:rPr lang="en-US" sz="3203">
                <a:solidFill>
                  <a:srgbClr val="000000"/>
                </a:solidFill>
                <a:latin typeface="Outfit"/>
                <a:ea typeface="Outfit"/>
                <a:cs typeface="Outfit"/>
                <a:sym typeface="Outfit"/>
              </a:rPr>
              <a:t>Mehrere 100.000 Jahre</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745236"/>
            <a:chOff x="0" y="0"/>
            <a:chExt cx="1202846" cy="196276"/>
          </a:xfrm>
        </p:grpSpPr>
        <p:sp>
          <p:nvSpPr>
            <p:cNvPr id="3" name="Freeform 3"/>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3. Wie lange kann Kohlenstoffdioxid (CO₂) in der Atm</a:t>
            </a:r>
            <a:r>
              <a:rPr lang="en-US" sz="4500" b="1" u="none">
                <a:solidFill>
                  <a:srgbClr val="643759"/>
                </a:solidFill>
                <a:latin typeface="PT Sans Bold"/>
                <a:ea typeface="PT Sans Bold"/>
                <a:cs typeface="PT Sans Bold"/>
                <a:sym typeface="PT Sans Bold"/>
              </a:rPr>
              <a:t>o</a:t>
            </a:r>
            <a:r>
              <a:rPr lang="en-US" sz="4500" b="1">
                <a:solidFill>
                  <a:srgbClr val="643759"/>
                </a:solidFill>
                <a:latin typeface="PT Sans Bold"/>
                <a:ea typeface="PT Sans Bold"/>
                <a:cs typeface="PT Sans Bold"/>
                <a:sym typeface="PT Sans Bold"/>
              </a:rPr>
              <a:t>sp</a:t>
            </a:r>
            <a:r>
              <a:rPr lang="en-US" sz="4500" b="1" u="none">
                <a:solidFill>
                  <a:srgbClr val="643759"/>
                </a:solidFill>
                <a:latin typeface="PT Sans Bold"/>
                <a:ea typeface="PT Sans Bold"/>
                <a:cs typeface="PT Sans Bold"/>
                <a:sym typeface="PT Sans Bold"/>
              </a:rPr>
              <a:t>h</a:t>
            </a:r>
            <a:r>
              <a:rPr lang="en-US" sz="4500" b="1">
                <a:solidFill>
                  <a:srgbClr val="643759"/>
                </a:solidFill>
                <a:latin typeface="PT Sans Bold"/>
                <a:ea typeface="PT Sans Bold"/>
                <a:cs typeface="PT Sans Bold"/>
                <a:sym typeface="PT Sans Bold"/>
              </a:rPr>
              <a:t>är</a:t>
            </a:r>
            <a:r>
              <a:rPr lang="en-US" sz="4500" b="1" u="none">
                <a:solidFill>
                  <a:srgbClr val="643759"/>
                </a:solidFill>
                <a:latin typeface="PT Sans Bold"/>
                <a:ea typeface="PT Sans Bold"/>
                <a:cs typeface="PT Sans Bold"/>
                <a:sym typeface="PT Sans Bold"/>
              </a:rPr>
              <a:t>e</a:t>
            </a:r>
            <a:r>
              <a:rPr lang="en-US" sz="4500" b="1">
                <a:solidFill>
                  <a:srgbClr val="643759"/>
                </a:solidFill>
                <a:latin typeface="PT Sans Bold"/>
                <a:ea typeface="PT Sans Bold"/>
                <a:cs typeface="PT Sans Bold"/>
                <a:sym typeface="PT Sans Bold"/>
              </a:rPr>
              <a:t> verbleiben?</a:t>
            </a:r>
          </a:p>
        </p:txBody>
      </p:sp>
      <p:sp>
        <p:nvSpPr>
          <p:cNvPr id="6" name="TextBox 6"/>
          <p:cNvSpPr txBox="1"/>
          <p:nvPr/>
        </p:nvSpPr>
        <p:spPr>
          <a:xfrm>
            <a:off x="4230148" y="5502696"/>
            <a:ext cx="4224689"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Bis zu 1000 Jahre</a:t>
            </a:r>
          </a:p>
          <a:p>
            <a:pPr algn="l">
              <a:lnSpc>
                <a:spcPts val="4484"/>
              </a:lnSpc>
            </a:pPr>
            <a:endParaRPr lang="en-US" sz="3203">
              <a:solidFill>
                <a:srgbClr val="000000"/>
              </a:solidFill>
              <a:latin typeface="Outfit"/>
              <a:ea typeface="Outfit"/>
              <a:cs typeface="Outfit"/>
              <a:sym typeface="Outfit"/>
            </a:endParaRPr>
          </a:p>
        </p:txBody>
      </p:sp>
      <p:grpSp>
        <p:nvGrpSpPr>
          <p:cNvPr id="7" name="Group 7"/>
          <p:cNvGrpSpPr/>
          <p:nvPr/>
        </p:nvGrpSpPr>
        <p:grpSpPr>
          <a:xfrm>
            <a:off x="9261825" y="5418008"/>
            <a:ext cx="5412549" cy="745236"/>
            <a:chOff x="0" y="0"/>
            <a:chExt cx="1425527" cy="196276"/>
          </a:xfrm>
        </p:grpSpPr>
        <p:sp>
          <p:nvSpPr>
            <p:cNvPr id="8" name="Freeform 8"/>
            <p:cNvSpPr/>
            <p:nvPr/>
          </p:nvSpPr>
          <p:spPr>
            <a:xfrm>
              <a:off x="0" y="0"/>
              <a:ext cx="1425527" cy="196276"/>
            </a:xfrm>
            <a:custGeom>
              <a:avLst/>
              <a:gdLst/>
              <a:ahLst/>
              <a:cxnLst/>
              <a:rect l="l" t="t" r="r" b="b"/>
              <a:pathLst>
                <a:path w="1425527" h="196276">
                  <a:moveTo>
                    <a:pt x="17164" y="0"/>
                  </a:moveTo>
                  <a:lnTo>
                    <a:pt x="1408363" y="0"/>
                  </a:lnTo>
                  <a:cubicBezTo>
                    <a:pt x="1417843" y="0"/>
                    <a:pt x="1425527" y="7685"/>
                    <a:pt x="1425527" y="17164"/>
                  </a:cubicBezTo>
                  <a:lnTo>
                    <a:pt x="1425527" y="179112"/>
                  </a:lnTo>
                  <a:cubicBezTo>
                    <a:pt x="1425527" y="188591"/>
                    <a:pt x="1417843" y="196276"/>
                    <a:pt x="1408363" y="196276"/>
                  </a:cubicBezTo>
                  <a:lnTo>
                    <a:pt x="17164" y="196276"/>
                  </a:lnTo>
                  <a:cubicBezTo>
                    <a:pt x="7685" y="196276"/>
                    <a:pt x="0" y="188591"/>
                    <a:pt x="0" y="179112"/>
                  </a:cubicBezTo>
                  <a:lnTo>
                    <a:pt x="0" y="17164"/>
                  </a:lnTo>
                  <a:cubicBezTo>
                    <a:pt x="0" y="7685"/>
                    <a:pt x="7685" y="0"/>
                    <a:pt x="17164" y="0"/>
                  </a:cubicBezTo>
                  <a:close/>
                </a:path>
              </a:pathLst>
            </a:custGeom>
            <a:solidFill>
              <a:srgbClr val="FFF5E9"/>
            </a:solidFill>
          </p:spPr>
        </p:sp>
        <p:sp>
          <p:nvSpPr>
            <p:cNvPr id="9" name="TextBox 9"/>
            <p:cNvSpPr txBox="1"/>
            <p:nvPr/>
          </p:nvSpPr>
          <p:spPr>
            <a:xfrm>
              <a:off x="0" y="-47625"/>
              <a:ext cx="1425527" cy="243901"/>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4053385" y="6649949"/>
            <a:ext cx="4567055" cy="745236"/>
            <a:chOff x="0" y="0"/>
            <a:chExt cx="1202846" cy="196276"/>
          </a:xfrm>
        </p:grpSpPr>
        <p:sp>
          <p:nvSpPr>
            <p:cNvPr id="11" name="Freeform 11"/>
            <p:cNvSpPr/>
            <p:nvPr/>
          </p:nvSpPr>
          <p:spPr>
            <a:xfrm>
              <a:off x="0" y="0"/>
              <a:ext cx="1202846" cy="196276"/>
            </a:xfrm>
            <a:custGeom>
              <a:avLst/>
              <a:gdLst/>
              <a:ahLst/>
              <a:cxnLst/>
              <a:rect l="l" t="t" r="r" b="b"/>
              <a:pathLst>
                <a:path w="1202846" h="196276">
                  <a:moveTo>
                    <a:pt x="20342" y="0"/>
                  </a:moveTo>
                  <a:lnTo>
                    <a:pt x="1182504" y="0"/>
                  </a:lnTo>
                  <a:cubicBezTo>
                    <a:pt x="1187899" y="0"/>
                    <a:pt x="1193073" y="2143"/>
                    <a:pt x="1196888" y="5958"/>
                  </a:cubicBezTo>
                  <a:cubicBezTo>
                    <a:pt x="1200702" y="9773"/>
                    <a:pt x="1202846" y="14947"/>
                    <a:pt x="1202846" y="20342"/>
                  </a:cubicBezTo>
                  <a:lnTo>
                    <a:pt x="1202846" y="175934"/>
                  </a:lnTo>
                  <a:cubicBezTo>
                    <a:pt x="1202846" y="187169"/>
                    <a:pt x="1193738" y="196276"/>
                    <a:pt x="1182504" y="196276"/>
                  </a:cubicBezTo>
                  <a:lnTo>
                    <a:pt x="20342" y="196276"/>
                  </a:lnTo>
                  <a:cubicBezTo>
                    <a:pt x="9107" y="196276"/>
                    <a:pt x="0" y="187169"/>
                    <a:pt x="0" y="175934"/>
                  </a:cubicBezTo>
                  <a:lnTo>
                    <a:pt x="0" y="20342"/>
                  </a:lnTo>
                  <a:cubicBezTo>
                    <a:pt x="0" y="9107"/>
                    <a:pt x="9107" y="0"/>
                    <a:pt x="20342" y="0"/>
                  </a:cubicBezTo>
                  <a:close/>
                </a:path>
              </a:pathLst>
            </a:custGeom>
            <a:solidFill>
              <a:srgbClr val="FFF5E9"/>
            </a:solidFill>
          </p:spPr>
        </p:sp>
        <p:sp>
          <p:nvSpPr>
            <p:cNvPr id="12" name="TextBox 12"/>
            <p:cNvSpPr txBox="1"/>
            <p:nvPr/>
          </p:nvSpPr>
          <p:spPr>
            <a:xfrm>
              <a:off x="0" y="-47625"/>
              <a:ext cx="1202846" cy="243901"/>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9261825" y="6649949"/>
            <a:ext cx="5412549" cy="745236"/>
            <a:chOff x="0" y="0"/>
            <a:chExt cx="1425527" cy="196276"/>
          </a:xfrm>
        </p:grpSpPr>
        <p:sp>
          <p:nvSpPr>
            <p:cNvPr id="14" name="Freeform 14"/>
            <p:cNvSpPr/>
            <p:nvPr/>
          </p:nvSpPr>
          <p:spPr>
            <a:xfrm>
              <a:off x="0" y="0"/>
              <a:ext cx="1425527" cy="196276"/>
            </a:xfrm>
            <a:custGeom>
              <a:avLst/>
              <a:gdLst/>
              <a:ahLst/>
              <a:cxnLst/>
              <a:rect l="l" t="t" r="r" b="b"/>
              <a:pathLst>
                <a:path w="1425527" h="196276">
                  <a:moveTo>
                    <a:pt x="17164" y="0"/>
                  </a:moveTo>
                  <a:lnTo>
                    <a:pt x="1408363" y="0"/>
                  </a:lnTo>
                  <a:cubicBezTo>
                    <a:pt x="1417843" y="0"/>
                    <a:pt x="1425527" y="7685"/>
                    <a:pt x="1425527" y="17164"/>
                  </a:cubicBezTo>
                  <a:lnTo>
                    <a:pt x="1425527" y="179112"/>
                  </a:lnTo>
                  <a:cubicBezTo>
                    <a:pt x="1425527" y="188591"/>
                    <a:pt x="1417843" y="196276"/>
                    <a:pt x="1408363" y="196276"/>
                  </a:cubicBezTo>
                  <a:lnTo>
                    <a:pt x="17164" y="196276"/>
                  </a:lnTo>
                  <a:cubicBezTo>
                    <a:pt x="7685" y="196276"/>
                    <a:pt x="0" y="188591"/>
                    <a:pt x="0" y="179112"/>
                  </a:cubicBezTo>
                  <a:lnTo>
                    <a:pt x="0" y="17164"/>
                  </a:lnTo>
                  <a:cubicBezTo>
                    <a:pt x="0" y="7685"/>
                    <a:pt x="7685" y="0"/>
                    <a:pt x="17164" y="0"/>
                  </a:cubicBezTo>
                  <a:close/>
                </a:path>
              </a:pathLst>
            </a:custGeom>
            <a:solidFill>
              <a:srgbClr val="8CAB54"/>
            </a:solidFill>
          </p:spPr>
        </p:sp>
        <p:sp>
          <p:nvSpPr>
            <p:cNvPr id="15" name="TextBox 15"/>
            <p:cNvSpPr txBox="1"/>
            <p:nvPr/>
          </p:nvSpPr>
          <p:spPr>
            <a:xfrm>
              <a:off x="0" y="-47625"/>
              <a:ext cx="1425527" cy="243901"/>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62382" y="5502696"/>
            <a:ext cx="4366497"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B)</a:t>
            </a:r>
            <a:r>
              <a:rPr lang="en-US" sz="3203">
                <a:solidFill>
                  <a:srgbClr val="000000"/>
                </a:solidFill>
                <a:latin typeface="Outfit"/>
                <a:ea typeface="Outfit"/>
                <a:cs typeface="Outfit"/>
                <a:sym typeface="Outfit"/>
              </a:rPr>
              <a:t> Bis zu 10.000 Jahre</a:t>
            </a:r>
          </a:p>
        </p:txBody>
      </p:sp>
      <p:sp>
        <p:nvSpPr>
          <p:cNvPr id="17" name="TextBox 17"/>
          <p:cNvSpPr txBox="1"/>
          <p:nvPr/>
        </p:nvSpPr>
        <p:spPr>
          <a:xfrm>
            <a:off x="4230148" y="6734638"/>
            <a:ext cx="4390292" cy="528234"/>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a:t>
            </a:r>
            <a:r>
              <a:rPr lang="en-US" sz="3203">
                <a:solidFill>
                  <a:srgbClr val="000000"/>
                </a:solidFill>
                <a:latin typeface="Outfit"/>
                <a:ea typeface="Outfit"/>
                <a:cs typeface="Outfit"/>
                <a:sym typeface="Outfit"/>
              </a:rPr>
              <a:t> Ungefähr 100 Jahre</a:t>
            </a:r>
          </a:p>
        </p:txBody>
      </p:sp>
      <p:sp>
        <p:nvSpPr>
          <p:cNvPr id="18" name="TextBox 18"/>
          <p:cNvSpPr txBox="1"/>
          <p:nvPr/>
        </p:nvSpPr>
        <p:spPr>
          <a:xfrm>
            <a:off x="9462382" y="6734638"/>
            <a:ext cx="5211992" cy="528234"/>
          </a:xfrm>
          <a:prstGeom prst="rect">
            <a:avLst/>
          </a:prstGeom>
        </p:spPr>
        <p:txBody>
          <a:bodyPr lIns="0" tIns="0" rIns="0" bIns="0" rtlCol="0" anchor="t">
            <a:spAutoFit/>
          </a:bodyPr>
          <a:lstStyle/>
          <a:p>
            <a:pPr algn="l">
              <a:lnSpc>
                <a:spcPts val="4484"/>
              </a:lnSpc>
            </a:pPr>
            <a:r>
              <a:rPr lang="en-US" sz="3203" b="1">
                <a:solidFill>
                  <a:srgbClr val="FAE1F4"/>
                </a:solidFill>
                <a:latin typeface="Outfit Ultra-Bold"/>
                <a:ea typeface="Outfit Ultra-Bold"/>
                <a:cs typeface="Outfit Ultra-Bold"/>
                <a:sym typeface="Outfit Ultra-Bold"/>
              </a:rPr>
              <a:t>D) Mehrere 100.000 Jahre</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1174898"/>
            <a:chOff x="0" y="0"/>
            <a:chExt cx="1202846" cy="309438"/>
          </a:xfrm>
        </p:grpSpPr>
        <p:sp>
          <p:nvSpPr>
            <p:cNvPr id="3" name="Freeform 3"/>
            <p:cNvSpPr/>
            <p:nvPr/>
          </p:nvSpPr>
          <p:spPr>
            <a:xfrm>
              <a:off x="0" y="0"/>
              <a:ext cx="1202846" cy="309438"/>
            </a:xfrm>
            <a:custGeom>
              <a:avLst/>
              <a:gdLst/>
              <a:ahLst/>
              <a:cxnLst/>
              <a:rect l="l" t="t" r="r" b="b"/>
              <a:pathLst>
                <a:path w="1202846" h="309438">
                  <a:moveTo>
                    <a:pt x="20342" y="0"/>
                  </a:moveTo>
                  <a:lnTo>
                    <a:pt x="1182504" y="0"/>
                  </a:lnTo>
                  <a:cubicBezTo>
                    <a:pt x="1187899" y="0"/>
                    <a:pt x="1193073" y="2143"/>
                    <a:pt x="1196888" y="5958"/>
                  </a:cubicBezTo>
                  <a:cubicBezTo>
                    <a:pt x="1200702" y="9773"/>
                    <a:pt x="1202846" y="14947"/>
                    <a:pt x="1202846" y="20342"/>
                  </a:cubicBezTo>
                  <a:lnTo>
                    <a:pt x="1202846" y="289096"/>
                  </a:lnTo>
                  <a:cubicBezTo>
                    <a:pt x="1202846" y="300331"/>
                    <a:pt x="1193738" y="309438"/>
                    <a:pt x="1182504" y="309438"/>
                  </a:cubicBezTo>
                  <a:lnTo>
                    <a:pt x="20342" y="309438"/>
                  </a:lnTo>
                  <a:cubicBezTo>
                    <a:pt x="9107" y="309438"/>
                    <a:pt x="0" y="300331"/>
                    <a:pt x="0" y="289096"/>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357063"/>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4. Moore bedecken zwar nur 3 % der weltw</a:t>
            </a:r>
            <a:r>
              <a:rPr lang="en-US" sz="4500" b="1" u="none">
                <a:solidFill>
                  <a:srgbClr val="643759"/>
                </a:solidFill>
                <a:latin typeface="PT Sans Bold"/>
                <a:ea typeface="PT Sans Bold"/>
                <a:cs typeface="PT Sans Bold"/>
                <a:sym typeface="PT Sans Bold"/>
              </a:rPr>
              <a:t>e</a:t>
            </a:r>
            <a:r>
              <a:rPr lang="en-US" sz="4500" b="1">
                <a:solidFill>
                  <a:srgbClr val="643759"/>
                </a:solidFill>
                <a:latin typeface="PT Sans Bold"/>
                <a:ea typeface="PT Sans Bold"/>
                <a:cs typeface="PT Sans Bold"/>
                <a:sym typeface="PT Sans Bold"/>
              </a:rPr>
              <a:t>iten Landfläche, doch wie viel Kohlenstoff binden sie?</a:t>
            </a:r>
          </a:p>
        </p:txBody>
      </p:sp>
      <p:sp>
        <p:nvSpPr>
          <p:cNvPr id="6" name="TextBox 6"/>
          <p:cNvSpPr txBox="1"/>
          <p:nvPr/>
        </p:nvSpPr>
        <p:spPr>
          <a:xfrm>
            <a:off x="4230148" y="5502696"/>
            <a:ext cx="4423352"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Halb so viel wie alle Wälder in Europa</a:t>
            </a:r>
          </a:p>
        </p:txBody>
      </p:sp>
      <p:grpSp>
        <p:nvGrpSpPr>
          <p:cNvPr id="7" name="Group 7"/>
          <p:cNvGrpSpPr/>
          <p:nvPr/>
        </p:nvGrpSpPr>
        <p:grpSpPr>
          <a:xfrm>
            <a:off x="9261825" y="5418008"/>
            <a:ext cx="4839277" cy="1174898"/>
            <a:chOff x="0" y="0"/>
            <a:chExt cx="1274542" cy="309438"/>
          </a:xfrm>
        </p:grpSpPr>
        <p:sp>
          <p:nvSpPr>
            <p:cNvPr id="8" name="Freeform 8"/>
            <p:cNvSpPr/>
            <p:nvPr/>
          </p:nvSpPr>
          <p:spPr>
            <a:xfrm>
              <a:off x="0" y="0"/>
              <a:ext cx="1274542" cy="309438"/>
            </a:xfrm>
            <a:custGeom>
              <a:avLst/>
              <a:gdLst/>
              <a:ahLst/>
              <a:cxnLst/>
              <a:rect l="l" t="t" r="r" b="b"/>
              <a:pathLst>
                <a:path w="1274542" h="309438">
                  <a:moveTo>
                    <a:pt x="19198" y="0"/>
                  </a:moveTo>
                  <a:lnTo>
                    <a:pt x="1255344" y="0"/>
                  </a:lnTo>
                  <a:cubicBezTo>
                    <a:pt x="1260436" y="0"/>
                    <a:pt x="1265319" y="2023"/>
                    <a:pt x="1268919" y="5623"/>
                  </a:cubicBezTo>
                  <a:cubicBezTo>
                    <a:pt x="1272519" y="9223"/>
                    <a:pt x="1274542" y="14106"/>
                    <a:pt x="1274542" y="19198"/>
                  </a:cubicBezTo>
                  <a:lnTo>
                    <a:pt x="1274542" y="290240"/>
                  </a:lnTo>
                  <a:cubicBezTo>
                    <a:pt x="1274542" y="295332"/>
                    <a:pt x="1272519" y="300215"/>
                    <a:pt x="1268919" y="303815"/>
                  </a:cubicBezTo>
                  <a:cubicBezTo>
                    <a:pt x="1265319" y="307415"/>
                    <a:pt x="1260436" y="309438"/>
                    <a:pt x="1255344" y="309438"/>
                  </a:cubicBezTo>
                  <a:lnTo>
                    <a:pt x="19198" y="309438"/>
                  </a:lnTo>
                  <a:cubicBezTo>
                    <a:pt x="8595" y="309438"/>
                    <a:pt x="0" y="300843"/>
                    <a:pt x="0" y="290240"/>
                  </a:cubicBezTo>
                  <a:lnTo>
                    <a:pt x="0" y="19198"/>
                  </a:lnTo>
                  <a:cubicBezTo>
                    <a:pt x="0" y="8595"/>
                    <a:pt x="8595" y="0"/>
                    <a:pt x="19198" y="0"/>
                  </a:cubicBezTo>
                  <a:close/>
                </a:path>
              </a:pathLst>
            </a:custGeom>
            <a:solidFill>
              <a:srgbClr val="FFF5E9"/>
            </a:solidFill>
          </p:spPr>
        </p:sp>
        <p:sp>
          <p:nvSpPr>
            <p:cNvPr id="9" name="TextBox 9"/>
            <p:cNvSpPr txBox="1"/>
            <p:nvPr/>
          </p:nvSpPr>
          <p:spPr>
            <a:xfrm>
              <a:off x="0" y="-47625"/>
              <a:ext cx="1274542" cy="357063"/>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462382" y="5502696"/>
            <a:ext cx="4511325"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B)</a:t>
            </a:r>
            <a:r>
              <a:rPr lang="en-US" sz="3203">
                <a:solidFill>
                  <a:srgbClr val="000000"/>
                </a:solidFill>
                <a:latin typeface="Outfit"/>
                <a:ea typeface="Outfit"/>
                <a:cs typeface="Outfit"/>
                <a:sym typeface="Outfit"/>
              </a:rPr>
              <a:t> Doppelt so viel wie alle Wälder der Erde</a:t>
            </a:r>
          </a:p>
        </p:txBody>
      </p:sp>
      <p:grpSp>
        <p:nvGrpSpPr>
          <p:cNvPr id="11" name="Group 11"/>
          <p:cNvGrpSpPr/>
          <p:nvPr/>
        </p:nvGrpSpPr>
        <p:grpSpPr>
          <a:xfrm>
            <a:off x="4053385" y="6809801"/>
            <a:ext cx="4567055" cy="1174898"/>
            <a:chOff x="0" y="0"/>
            <a:chExt cx="1202846" cy="309438"/>
          </a:xfrm>
        </p:grpSpPr>
        <p:sp>
          <p:nvSpPr>
            <p:cNvPr id="12" name="Freeform 12"/>
            <p:cNvSpPr/>
            <p:nvPr/>
          </p:nvSpPr>
          <p:spPr>
            <a:xfrm>
              <a:off x="0" y="0"/>
              <a:ext cx="1202846" cy="309438"/>
            </a:xfrm>
            <a:custGeom>
              <a:avLst/>
              <a:gdLst/>
              <a:ahLst/>
              <a:cxnLst/>
              <a:rect l="l" t="t" r="r" b="b"/>
              <a:pathLst>
                <a:path w="1202846" h="309438">
                  <a:moveTo>
                    <a:pt x="20342" y="0"/>
                  </a:moveTo>
                  <a:lnTo>
                    <a:pt x="1182504" y="0"/>
                  </a:lnTo>
                  <a:cubicBezTo>
                    <a:pt x="1187899" y="0"/>
                    <a:pt x="1193073" y="2143"/>
                    <a:pt x="1196888" y="5958"/>
                  </a:cubicBezTo>
                  <a:cubicBezTo>
                    <a:pt x="1200702" y="9773"/>
                    <a:pt x="1202846" y="14947"/>
                    <a:pt x="1202846" y="20342"/>
                  </a:cubicBezTo>
                  <a:lnTo>
                    <a:pt x="1202846" y="289096"/>
                  </a:lnTo>
                  <a:cubicBezTo>
                    <a:pt x="1202846" y="300331"/>
                    <a:pt x="1193738" y="309438"/>
                    <a:pt x="1182504" y="309438"/>
                  </a:cubicBezTo>
                  <a:lnTo>
                    <a:pt x="20342" y="309438"/>
                  </a:lnTo>
                  <a:cubicBezTo>
                    <a:pt x="9107" y="309438"/>
                    <a:pt x="0" y="300331"/>
                    <a:pt x="0" y="289096"/>
                  </a:cubicBezTo>
                  <a:lnTo>
                    <a:pt x="0" y="20342"/>
                  </a:lnTo>
                  <a:cubicBezTo>
                    <a:pt x="0" y="9107"/>
                    <a:pt x="9107" y="0"/>
                    <a:pt x="20342" y="0"/>
                  </a:cubicBezTo>
                  <a:close/>
                </a:path>
              </a:pathLst>
            </a:custGeom>
            <a:solidFill>
              <a:srgbClr val="FFF5E9"/>
            </a:solidFill>
          </p:spPr>
        </p:sp>
        <p:sp>
          <p:nvSpPr>
            <p:cNvPr id="13" name="TextBox 13"/>
            <p:cNvSpPr txBox="1"/>
            <p:nvPr/>
          </p:nvSpPr>
          <p:spPr>
            <a:xfrm>
              <a:off x="0" y="-47625"/>
              <a:ext cx="1202846" cy="357063"/>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174827" y="6894489"/>
            <a:ext cx="4390292"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So viel wie der Amazonas-Regenwald</a:t>
            </a:r>
          </a:p>
        </p:txBody>
      </p:sp>
      <p:grpSp>
        <p:nvGrpSpPr>
          <p:cNvPr id="15" name="Group 15"/>
          <p:cNvGrpSpPr/>
          <p:nvPr/>
        </p:nvGrpSpPr>
        <p:grpSpPr>
          <a:xfrm>
            <a:off x="9261825" y="6809801"/>
            <a:ext cx="4839277" cy="1174898"/>
            <a:chOff x="0" y="0"/>
            <a:chExt cx="1274542" cy="309438"/>
          </a:xfrm>
        </p:grpSpPr>
        <p:sp>
          <p:nvSpPr>
            <p:cNvPr id="16" name="Freeform 16"/>
            <p:cNvSpPr/>
            <p:nvPr/>
          </p:nvSpPr>
          <p:spPr>
            <a:xfrm>
              <a:off x="0" y="0"/>
              <a:ext cx="1274542" cy="309438"/>
            </a:xfrm>
            <a:custGeom>
              <a:avLst/>
              <a:gdLst/>
              <a:ahLst/>
              <a:cxnLst/>
              <a:rect l="l" t="t" r="r" b="b"/>
              <a:pathLst>
                <a:path w="1274542" h="309438">
                  <a:moveTo>
                    <a:pt x="19198" y="0"/>
                  </a:moveTo>
                  <a:lnTo>
                    <a:pt x="1255344" y="0"/>
                  </a:lnTo>
                  <a:cubicBezTo>
                    <a:pt x="1260436" y="0"/>
                    <a:pt x="1265319" y="2023"/>
                    <a:pt x="1268919" y="5623"/>
                  </a:cubicBezTo>
                  <a:cubicBezTo>
                    <a:pt x="1272519" y="9223"/>
                    <a:pt x="1274542" y="14106"/>
                    <a:pt x="1274542" y="19198"/>
                  </a:cubicBezTo>
                  <a:lnTo>
                    <a:pt x="1274542" y="290240"/>
                  </a:lnTo>
                  <a:cubicBezTo>
                    <a:pt x="1274542" y="295332"/>
                    <a:pt x="1272519" y="300215"/>
                    <a:pt x="1268919" y="303815"/>
                  </a:cubicBezTo>
                  <a:cubicBezTo>
                    <a:pt x="1265319" y="307415"/>
                    <a:pt x="1260436" y="309438"/>
                    <a:pt x="1255344" y="309438"/>
                  </a:cubicBezTo>
                  <a:lnTo>
                    <a:pt x="19198" y="309438"/>
                  </a:lnTo>
                  <a:cubicBezTo>
                    <a:pt x="8595" y="309438"/>
                    <a:pt x="0" y="300843"/>
                    <a:pt x="0" y="290240"/>
                  </a:cubicBezTo>
                  <a:lnTo>
                    <a:pt x="0" y="19198"/>
                  </a:lnTo>
                  <a:cubicBezTo>
                    <a:pt x="0" y="8595"/>
                    <a:pt x="8595" y="0"/>
                    <a:pt x="19198" y="0"/>
                  </a:cubicBezTo>
                  <a:close/>
                </a:path>
              </a:pathLst>
            </a:custGeom>
            <a:solidFill>
              <a:srgbClr val="FFF5E9"/>
            </a:solidFill>
          </p:spPr>
        </p:sp>
        <p:sp>
          <p:nvSpPr>
            <p:cNvPr id="17" name="TextBox 17"/>
            <p:cNvSpPr txBox="1"/>
            <p:nvPr/>
          </p:nvSpPr>
          <p:spPr>
            <a:xfrm>
              <a:off x="0" y="-47625"/>
              <a:ext cx="1274542" cy="357063"/>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9462382" y="6869016"/>
            <a:ext cx="4638719"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a:t>
            </a:r>
            <a:r>
              <a:rPr lang="en-US" sz="3203">
                <a:solidFill>
                  <a:srgbClr val="000000"/>
                </a:solidFill>
                <a:latin typeface="Outfit"/>
                <a:ea typeface="Outfit"/>
                <a:cs typeface="Outfit"/>
                <a:sym typeface="Outfit"/>
              </a:rPr>
              <a:t> Dreimal so viel wie alle Wälder Deutschlands</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7AD">
                <a:alpha val="100000"/>
              </a:srgbClr>
            </a:gs>
            <a:gs pos="100000">
              <a:srgbClr val="FFA9F9">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4086445" y="5418008"/>
            <a:ext cx="4567055" cy="1174898"/>
            <a:chOff x="0" y="0"/>
            <a:chExt cx="1202846" cy="309438"/>
          </a:xfrm>
        </p:grpSpPr>
        <p:sp>
          <p:nvSpPr>
            <p:cNvPr id="3" name="Freeform 3"/>
            <p:cNvSpPr/>
            <p:nvPr/>
          </p:nvSpPr>
          <p:spPr>
            <a:xfrm>
              <a:off x="0" y="0"/>
              <a:ext cx="1202846" cy="309438"/>
            </a:xfrm>
            <a:custGeom>
              <a:avLst/>
              <a:gdLst/>
              <a:ahLst/>
              <a:cxnLst/>
              <a:rect l="l" t="t" r="r" b="b"/>
              <a:pathLst>
                <a:path w="1202846" h="309438">
                  <a:moveTo>
                    <a:pt x="20342" y="0"/>
                  </a:moveTo>
                  <a:lnTo>
                    <a:pt x="1182504" y="0"/>
                  </a:lnTo>
                  <a:cubicBezTo>
                    <a:pt x="1187899" y="0"/>
                    <a:pt x="1193073" y="2143"/>
                    <a:pt x="1196888" y="5958"/>
                  </a:cubicBezTo>
                  <a:cubicBezTo>
                    <a:pt x="1200702" y="9773"/>
                    <a:pt x="1202846" y="14947"/>
                    <a:pt x="1202846" y="20342"/>
                  </a:cubicBezTo>
                  <a:lnTo>
                    <a:pt x="1202846" y="289096"/>
                  </a:lnTo>
                  <a:cubicBezTo>
                    <a:pt x="1202846" y="300331"/>
                    <a:pt x="1193738" y="309438"/>
                    <a:pt x="1182504" y="309438"/>
                  </a:cubicBezTo>
                  <a:lnTo>
                    <a:pt x="20342" y="309438"/>
                  </a:lnTo>
                  <a:cubicBezTo>
                    <a:pt x="9107" y="309438"/>
                    <a:pt x="0" y="300331"/>
                    <a:pt x="0" y="289096"/>
                  </a:cubicBezTo>
                  <a:lnTo>
                    <a:pt x="0" y="20342"/>
                  </a:lnTo>
                  <a:cubicBezTo>
                    <a:pt x="0" y="9107"/>
                    <a:pt x="9107" y="0"/>
                    <a:pt x="20342" y="0"/>
                  </a:cubicBezTo>
                  <a:close/>
                </a:path>
              </a:pathLst>
            </a:custGeom>
            <a:solidFill>
              <a:srgbClr val="FFF5E9"/>
            </a:solidFill>
          </p:spPr>
        </p:sp>
        <p:sp>
          <p:nvSpPr>
            <p:cNvPr id="4" name="TextBox 4"/>
            <p:cNvSpPr txBox="1"/>
            <p:nvPr/>
          </p:nvSpPr>
          <p:spPr>
            <a:xfrm>
              <a:off x="0" y="-47625"/>
              <a:ext cx="1202846" cy="357063"/>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4086445" y="2948035"/>
            <a:ext cx="12416960" cy="1571625"/>
          </a:xfrm>
          <a:prstGeom prst="rect">
            <a:avLst/>
          </a:prstGeom>
        </p:spPr>
        <p:txBody>
          <a:bodyPr lIns="0" tIns="0" rIns="0" bIns="0" rtlCol="0" anchor="t">
            <a:spAutoFit/>
          </a:bodyPr>
          <a:lstStyle/>
          <a:p>
            <a:pPr algn="l">
              <a:lnSpc>
                <a:spcPts val="6299"/>
              </a:lnSpc>
              <a:spcBef>
                <a:spcPct val="0"/>
              </a:spcBef>
            </a:pPr>
            <a:r>
              <a:rPr lang="en-US" sz="4500" b="1">
                <a:solidFill>
                  <a:srgbClr val="643759"/>
                </a:solidFill>
                <a:latin typeface="PT Sans Bold"/>
                <a:ea typeface="PT Sans Bold"/>
                <a:cs typeface="PT Sans Bold"/>
                <a:sym typeface="PT Sans Bold"/>
              </a:rPr>
              <a:t>4. Moore bedecken zwar nur 3 % der weltw</a:t>
            </a:r>
            <a:r>
              <a:rPr lang="en-US" sz="4500" b="1" u="none">
                <a:solidFill>
                  <a:srgbClr val="643759"/>
                </a:solidFill>
                <a:latin typeface="PT Sans Bold"/>
                <a:ea typeface="PT Sans Bold"/>
                <a:cs typeface="PT Sans Bold"/>
                <a:sym typeface="PT Sans Bold"/>
              </a:rPr>
              <a:t>e</a:t>
            </a:r>
            <a:r>
              <a:rPr lang="en-US" sz="4500" b="1">
                <a:solidFill>
                  <a:srgbClr val="643759"/>
                </a:solidFill>
                <a:latin typeface="PT Sans Bold"/>
                <a:ea typeface="PT Sans Bold"/>
                <a:cs typeface="PT Sans Bold"/>
                <a:sym typeface="PT Sans Bold"/>
              </a:rPr>
              <a:t>iten Landfläche, doch wie viel Kohlenstoff binden sie?</a:t>
            </a:r>
          </a:p>
        </p:txBody>
      </p:sp>
      <p:sp>
        <p:nvSpPr>
          <p:cNvPr id="6" name="TextBox 6"/>
          <p:cNvSpPr txBox="1"/>
          <p:nvPr/>
        </p:nvSpPr>
        <p:spPr>
          <a:xfrm>
            <a:off x="4230148" y="5502696"/>
            <a:ext cx="4423352"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A) </a:t>
            </a:r>
            <a:r>
              <a:rPr lang="en-US" sz="3203">
                <a:solidFill>
                  <a:srgbClr val="000000"/>
                </a:solidFill>
                <a:latin typeface="Outfit"/>
                <a:ea typeface="Outfit"/>
                <a:cs typeface="Outfit"/>
                <a:sym typeface="Outfit"/>
              </a:rPr>
              <a:t>Halb so viel wie alle Wälder in Europa</a:t>
            </a:r>
          </a:p>
        </p:txBody>
      </p:sp>
      <p:grpSp>
        <p:nvGrpSpPr>
          <p:cNvPr id="7" name="Group 7"/>
          <p:cNvGrpSpPr/>
          <p:nvPr/>
        </p:nvGrpSpPr>
        <p:grpSpPr>
          <a:xfrm>
            <a:off x="9261825" y="5418008"/>
            <a:ext cx="4839277" cy="1174898"/>
            <a:chOff x="0" y="0"/>
            <a:chExt cx="1274542" cy="309438"/>
          </a:xfrm>
        </p:grpSpPr>
        <p:sp>
          <p:nvSpPr>
            <p:cNvPr id="8" name="Freeform 8"/>
            <p:cNvSpPr/>
            <p:nvPr/>
          </p:nvSpPr>
          <p:spPr>
            <a:xfrm>
              <a:off x="0" y="0"/>
              <a:ext cx="1274542" cy="309438"/>
            </a:xfrm>
            <a:custGeom>
              <a:avLst/>
              <a:gdLst/>
              <a:ahLst/>
              <a:cxnLst/>
              <a:rect l="l" t="t" r="r" b="b"/>
              <a:pathLst>
                <a:path w="1274542" h="309438">
                  <a:moveTo>
                    <a:pt x="19198" y="0"/>
                  </a:moveTo>
                  <a:lnTo>
                    <a:pt x="1255344" y="0"/>
                  </a:lnTo>
                  <a:cubicBezTo>
                    <a:pt x="1260436" y="0"/>
                    <a:pt x="1265319" y="2023"/>
                    <a:pt x="1268919" y="5623"/>
                  </a:cubicBezTo>
                  <a:cubicBezTo>
                    <a:pt x="1272519" y="9223"/>
                    <a:pt x="1274542" y="14106"/>
                    <a:pt x="1274542" y="19198"/>
                  </a:cubicBezTo>
                  <a:lnTo>
                    <a:pt x="1274542" y="290240"/>
                  </a:lnTo>
                  <a:cubicBezTo>
                    <a:pt x="1274542" y="295332"/>
                    <a:pt x="1272519" y="300215"/>
                    <a:pt x="1268919" y="303815"/>
                  </a:cubicBezTo>
                  <a:cubicBezTo>
                    <a:pt x="1265319" y="307415"/>
                    <a:pt x="1260436" y="309438"/>
                    <a:pt x="1255344" y="309438"/>
                  </a:cubicBezTo>
                  <a:lnTo>
                    <a:pt x="19198" y="309438"/>
                  </a:lnTo>
                  <a:cubicBezTo>
                    <a:pt x="8595" y="309438"/>
                    <a:pt x="0" y="300843"/>
                    <a:pt x="0" y="290240"/>
                  </a:cubicBezTo>
                  <a:lnTo>
                    <a:pt x="0" y="19198"/>
                  </a:lnTo>
                  <a:cubicBezTo>
                    <a:pt x="0" y="8595"/>
                    <a:pt x="8595" y="0"/>
                    <a:pt x="19198" y="0"/>
                  </a:cubicBezTo>
                  <a:close/>
                </a:path>
              </a:pathLst>
            </a:custGeom>
            <a:solidFill>
              <a:srgbClr val="8CAB54"/>
            </a:solidFill>
          </p:spPr>
        </p:sp>
        <p:sp>
          <p:nvSpPr>
            <p:cNvPr id="9" name="TextBox 9"/>
            <p:cNvSpPr txBox="1"/>
            <p:nvPr/>
          </p:nvSpPr>
          <p:spPr>
            <a:xfrm>
              <a:off x="0" y="-47625"/>
              <a:ext cx="1274542" cy="357063"/>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462382" y="5502696"/>
            <a:ext cx="4511325" cy="1090209"/>
          </a:xfrm>
          <a:prstGeom prst="rect">
            <a:avLst/>
          </a:prstGeom>
        </p:spPr>
        <p:txBody>
          <a:bodyPr lIns="0" tIns="0" rIns="0" bIns="0" rtlCol="0" anchor="t">
            <a:spAutoFit/>
          </a:bodyPr>
          <a:lstStyle/>
          <a:p>
            <a:pPr algn="l">
              <a:lnSpc>
                <a:spcPts val="4484"/>
              </a:lnSpc>
            </a:pPr>
            <a:r>
              <a:rPr lang="en-US" sz="3203" b="1">
                <a:solidFill>
                  <a:srgbClr val="FAE1F4"/>
                </a:solidFill>
                <a:latin typeface="Outfit Ultra-Bold"/>
                <a:ea typeface="Outfit Ultra-Bold"/>
                <a:cs typeface="Outfit Ultra-Bold"/>
                <a:sym typeface="Outfit Ultra-Bold"/>
              </a:rPr>
              <a:t>B)</a:t>
            </a:r>
            <a:r>
              <a:rPr lang="en-US" sz="3203">
                <a:solidFill>
                  <a:srgbClr val="FAE1F4"/>
                </a:solidFill>
                <a:latin typeface="Outfit"/>
                <a:ea typeface="Outfit"/>
                <a:cs typeface="Outfit"/>
                <a:sym typeface="Outfit"/>
              </a:rPr>
              <a:t> </a:t>
            </a:r>
            <a:r>
              <a:rPr lang="en-US" sz="3203" b="1">
                <a:solidFill>
                  <a:srgbClr val="FAE1F4"/>
                </a:solidFill>
                <a:latin typeface="Outfit Ultra-Bold"/>
                <a:ea typeface="Outfit Ultra-Bold"/>
                <a:cs typeface="Outfit Ultra-Bold"/>
                <a:sym typeface="Outfit Ultra-Bold"/>
              </a:rPr>
              <a:t>Doppelt so viel wie alle Wälder der Erde</a:t>
            </a:r>
          </a:p>
        </p:txBody>
      </p:sp>
      <p:grpSp>
        <p:nvGrpSpPr>
          <p:cNvPr id="11" name="Group 11"/>
          <p:cNvGrpSpPr/>
          <p:nvPr/>
        </p:nvGrpSpPr>
        <p:grpSpPr>
          <a:xfrm>
            <a:off x="4053385" y="6809801"/>
            <a:ext cx="4567055" cy="1174898"/>
            <a:chOff x="0" y="0"/>
            <a:chExt cx="1202846" cy="309438"/>
          </a:xfrm>
        </p:grpSpPr>
        <p:sp>
          <p:nvSpPr>
            <p:cNvPr id="12" name="Freeform 12"/>
            <p:cNvSpPr/>
            <p:nvPr/>
          </p:nvSpPr>
          <p:spPr>
            <a:xfrm>
              <a:off x="0" y="0"/>
              <a:ext cx="1202846" cy="309438"/>
            </a:xfrm>
            <a:custGeom>
              <a:avLst/>
              <a:gdLst/>
              <a:ahLst/>
              <a:cxnLst/>
              <a:rect l="l" t="t" r="r" b="b"/>
              <a:pathLst>
                <a:path w="1202846" h="309438">
                  <a:moveTo>
                    <a:pt x="20342" y="0"/>
                  </a:moveTo>
                  <a:lnTo>
                    <a:pt x="1182504" y="0"/>
                  </a:lnTo>
                  <a:cubicBezTo>
                    <a:pt x="1187899" y="0"/>
                    <a:pt x="1193073" y="2143"/>
                    <a:pt x="1196888" y="5958"/>
                  </a:cubicBezTo>
                  <a:cubicBezTo>
                    <a:pt x="1200702" y="9773"/>
                    <a:pt x="1202846" y="14947"/>
                    <a:pt x="1202846" y="20342"/>
                  </a:cubicBezTo>
                  <a:lnTo>
                    <a:pt x="1202846" y="289096"/>
                  </a:lnTo>
                  <a:cubicBezTo>
                    <a:pt x="1202846" y="300331"/>
                    <a:pt x="1193738" y="309438"/>
                    <a:pt x="1182504" y="309438"/>
                  </a:cubicBezTo>
                  <a:lnTo>
                    <a:pt x="20342" y="309438"/>
                  </a:lnTo>
                  <a:cubicBezTo>
                    <a:pt x="9107" y="309438"/>
                    <a:pt x="0" y="300331"/>
                    <a:pt x="0" y="289096"/>
                  </a:cubicBezTo>
                  <a:lnTo>
                    <a:pt x="0" y="20342"/>
                  </a:lnTo>
                  <a:cubicBezTo>
                    <a:pt x="0" y="9107"/>
                    <a:pt x="9107" y="0"/>
                    <a:pt x="20342" y="0"/>
                  </a:cubicBezTo>
                  <a:close/>
                </a:path>
              </a:pathLst>
            </a:custGeom>
            <a:solidFill>
              <a:srgbClr val="FFF5E9"/>
            </a:solidFill>
          </p:spPr>
        </p:sp>
        <p:sp>
          <p:nvSpPr>
            <p:cNvPr id="13" name="TextBox 13"/>
            <p:cNvSpPr txBox="1"/>
            <p:nvPr/>
          </p:nvSpPr>
          <p:spPr>
            <a:xfrm>
              <a:off x="0" y="-47625"/>
              <a:ext cx="1202846" cy="357063"/>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4174827" y="6894489"/>
            <a:ext cx="4390292"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C) </a:t>
            </a:r>
            <a:r>
              <a:rPr lang="en-US" sz="3203">
                <a:solidFill>
                  <a:srgbClr val="000000"/>
                </a:solidFill>
                <a:latin typeface="Outfit"/>
                <a:ea typeface="Outfit"/>
                <a:cs typeface="Outfit"/>
                <a:sym typeface="Outfit"/>
              </a:rPr>
              <a:t>So viel wie der Amazonas-Regenwald</a:t>
            </a:r>
          </a:p>
        </p:txBody>
      </p:sp>
      <p:grpSp>
        <p:nvGrpSpPr>
          <p:cNvPr id="15" name="Group 15"/>
          <p:cNvGrpSpPr/>
          <p:nvPr/>
        </p:nvGrpSpPr>
        <p:grpSpPr>
          <a:xfrm>
            <a:off x="9261825" y="6809801"/>
            <a:ext cx="4839277" cy="1174898"/>
            <a:chOff x="0" y="0"/>
            <a:chExt cx="1274542" cy="309438"/>
          </a:xfrm>
        </p:grpSpPr>
        <p:sp>
          <p:nvSpPr>
            <p:cNvPr id="16" name="Freeform 16"/>
            <p:cNvSpPr/>
            <p:nvPr/>
          </p:nvSpPr>
          <p:spPr>
            <a:xfrm>
              <a:off x="0" y="0"/>
              <a:ext cx="1274542" cy="309438"/>
            </a:xfrm>
            <a:custGeom>
              <a:avLst/>
              <a:gdLst/>
              <a:ahLst/>
              <a:cxnLst/>
              <a:rect l="l" t="t" r="r" b="b"/>
              <a:pathLst>
                <a:path w="1274542" h="309438">
                  <a:moveTo>
                    <a:pt x="19198" y="0"/>
                  </a:moveTo>
                  <a:lnTo>
                    <a:pt x="1255344" y="0"/>
                  </a:lnTo>
                  <a:cubicBezTo>
                    <a:pt x="1260436" y="0"/>
                    <a:pt x="1265319" y="2023"/>
                    <a:pt x="1268919" y="5623"/>
                  </a:cubicBezTo>
                  <a:cubicBezTo>
                    <a:pt x="1272519" y="9223"/>
                    <a:pt x="1274542" y="14106"/>
                    <a:pt x="1274542" y="19198"/>
                  </a:cubicBezTo>
                  <a:lnTo>
                    <a:pt x="1274542" y="290240"/>
                  </a:lnTo>
                  <a:cubicBezTo>
                    <a:pt x="1274542" y="295332"/>
                    <a:pt x="1272519" y="300215"/>
                    <a:pt x="1268919" y="303815"/>
                  </a:cubicBezTo>
                  <a:cubicBezTo>
                    <a:pt x="1265319" y="307415"/>
                    <a:pt x="1260436" y="309438"/>
                    <a:pt x="1255344" y="309438"/>
                  </a:cubicBezTo>
                  <a:lnTo>
                    <a:pt x="19198" y="309438"/>
                  </a:lnTo>
                  <a:cubicBezTo>
                    <a:pt x="8595" y="309438"/>
                    <a:pt x="0" y="300843"/>
                    <a:pt x="0" y="290240"/>
                  </a:cubicBezTo>
                  <a:lnTo>
                    <a:pt x="0" y="19198"/>
                  </a:lnTo>
                  <a:cubicBezTo>
                    <a:pt x="0" y="8595"/>
                    <a:pt x="8595" y="0"/>
                    <a:pt x="19198" y="0"/>
                  </a:cubicBezTo>
                  <a:close/>
                </a:path>
              </a:pathLst>
            </a:custGeom>
            <a:solidFill>
              <a:srgbClr val="FFF5E9"/>
            </a:solidFill>
          </p:spPr>
        </p:sp>
        <p:sp>
          <p:nvSpPr>
            <p:cNvPr id="17" name="TextBox 17"/>
            <p:cNvSpPr txBox="1"/>
            <p:nvPr/>
          </p:nvSpPr>
          <p:spPr>
            <a:xfrm>
              <a:off x="0" y="-47625"/>
              <a:ext cx="1274542" cy="357063"/>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9462382" y="6869016"/>
            <a:ext cx="4638719" cy="1090209"/>
          </a:xfrm>
          <a:prstGeom prst="rect">
            <a:avLst/>
          </a:prstGeom>
        </p:spPr>
        <p:txBody>
          <a:bodyPr lIns="0" tIns="0" rIns="0" bIns="0" rtlCol="0" anchor="t">
            <a:spAutoFit/>
          </a:bodyPr>
          <a:lstStyle/>
          <a:p>
            <a:pPr algn="l">
              <a:lnSpc>
                <a:spcPts val="4484"/>
              </a:lnSpc>
            </a:pPr>
            <a:r>
              <a:rPr lang="en-US" sz="3203" b="1">
                <a:solidFill>
                  <a:srgbClr val="000000"/>
                </a:solidFill>
                <a:latin typeface="Outfit Ultra-Bold"/>
                <a:ea typeface="Outfit Ultra-Bold"/>
                <a:cs typeface="Outfit Ultra-Bold"/>
                <a:sym typeface="Outfit Ultra-Bold"/>
              </a:rPr>
              <a:t>D)</a:t>
            </a:r>
            <a:r>
              <a:rPr lang="en-US" sz="3203">
                <a:solidFill>
                  <a:srgbClr val="000000"/>
                </a:solidFill>
                <a:latin typeface="Outfit"/>
                <a:ea typeface="Outfit"/>
                <a:cs typeface="Outfit"/>
                <a:sym typeface="Outfit"/>
              </a:rPr>
              <a:t> Dreimal so viel wie alle Wälder Deutschlands</a:t>
            </a:r>
          </a:p>
        </p:txBody>
      </p:sp>
      <p:sp>
        <p:nvSpPr>
          <p:cNvPr id="19" name="Freeform 19"/>
          <p:cNvSpPr/>
          <p:nvPr/>
        </p:nvSpPr>
        <p:spPr>
          <a:xfrm rot="546581">
            <a:off x="-11032153" y="-2883375"/>
            <a:ext cx="14229678" cy="14177934"/>
          </a:xfrm>
          <a:custGeom>
            <a:avLst/>
            <a:gdLst/>
            <a:ahLst/>
            <a:cxnLst/>
            <a:rect l="l" t="t" r="r" b="b"/>
            <a:pathLst>
              <a:path w="14229678" h="14177934">
                <a:moveTo>
                  <a:pt x="0" y="0"/>
                </a:moveTo>
                <a:lnTo>
                  <a:pt x="14229678" y="0"/>
                </a:lnTo>
                <a:lnTo>
                  <a:pt x="14229678" y="14177934"/>
                </a:lnTo>
                <a:lnTo>
                  <a:pt x="0" y="1417793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20" name="Freeform 20"/>
          <p:cNvSpPr/>
          <p:nvPr/>
        </p:nvSpPr>
        <p:spPr>
          <a:xfrm rot="546581">
            <a:off x="-11335507" y="-3010769"/>
            <a:ext cx="14229678" cy="14177934"/>
          </a:xfrm>
          <a:custGeom>
            <a:avLst/>
            <a:gdLst/>
            <a:ahLst/>
            <a:cxnLst/>
            <a:rect l="l" t="t" r="r" b="b"/>
            <a:pathLst>
              <a:path w="14229678" h="14177934">
                <a:moveTo>
                  <a:pt x="0" y="0"/>
                </a:moveTo>
                <a:lnTo>
                  <a:pt x="14229679" y="0"/>
                </a:lnTo>
                <a:lnTo>
                  <a:pt x="14229679" y="14177934"/>
                </a:lnTo>
                <a:lnTo>
                  <a:pt x="0" y="1417793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1685</Words>
  <Application>Microsoft Office PowerPoint</Application>
  <PresentationFormat>Benutzerdefiniert</PresentationFormat>
  <Paragraphs>114</Paragraphs>
  <Slides>18</Slides>
  <Notes>8</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Arial</vt:lpstr>
      <vt:lpstr>Outfit Bold</vt:lpstr>
      <vt:lpstr>PT Sans Bold</vt:lpstr>
      <vt:lpstr>Outfit Ultra-Bold</vt:lpstr>
      <vt:lpstr>Calibri</vt:lpstr>
      <vt:lpstr>Outfit</vt:lpstr>
      <vt:lpstr>PT Sans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 zum Treibhauseffekt</dc:title>
  <cp:lastModifiedBy>Gothe Lilly</cp:lastModifiedBy>
  <cp:revision>2</cp:revision>
  <dcterms:created xsi:type="dcterms:W3CDTF">2006-08-16T00:00:00Z</dcterms:created>
  <dcterms:modified xsi:type="dcterms:W3CDTF">2026-02-17T09:14:12Z</dcterms:modified>
  <dc:identifier>DAG49Pyz-GU</dc:identifier>
</cp:coreProperties>
</file>